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264" r:id="rId3"/>
    <p:sldId id="261" r:id="rId4"/>
    <p:sldId id="267" r:id="rId5"/>
    <p:sldId id="303" r:id="rId6"/>
    <p:sldId id="282" r:id="rId7"/>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52F4FA-E842-45C5-986F-F1FE6A33BAE7}">
          <p14:sldIdLst>
            <p14:sldId id="263"/>
            <p14:sldId id="264"/>
            <p14:sldId id="261"/>
            <p14:sldId id="267"/>
            <p14:sldId id="303"/>
          </p14:sldIdLst>
        </p14:section>
        <p14:section name="Untitled Section" id="{A0D7FFE6-33D7-45EA-B91F-630C05A6411F}">
          <p14:sldIdLst/>
        </p14:section>
        <p14:section name="Untitled Section" id="{797D67B4-C64E-4B8C-A7C9-2D0F203C36B3}">
          <p14:sldIdLst/>
        </p14:section>
        <p14:section name="Untitled Section" id="{D491C51C-3302-4151-BC41-1ADDDAF7F293}">
          <p14:sldIdLst>
            <p14:sldId id="2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291" autoAdjust="0"/>
  </p:normalViewPr>
  <p:slideViewPr>
    <p:cSldViewPr snapToGrid="0">
      <p:cViewPr varScale="1">
        <p:scale>
          <a:sx n="108" d="100"/>
          <a:sy n="108" d="100"/>
        </p:scale>
        <p:origin x="678" y="10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5" d="100"/>
          <a:sy n="55" d="100"/>
        </p:scale>
        <p:origin x="202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F346E933-DBBE-414D-8047-6A503E0197D9}" type="datetimeFigureOut">
              <a:rPr lang="en-US" smtClean="0"/>
              <a:t>4/10/2023</a:t>
            </a:fld>
            <a:endParaRPr lang="en-US"/>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808F13F8-BAC6-4F15-A2FC-3D542E772959}" type="slidenum">
              <a:rPr lang="en-US" smtClean="0"/>
              <a:t>‹#›</a:t>
            </a:fld>
            <a:endParaRPr lang="en-US"/>
          </a:p>
        </p:txBody>
      </p:sp>
    </p:spTree>
    <p:extLst>
      <p:ext uri="{BB962C8B-B14F-4D97-AF65-F5344CB8AC3E}">
        <p14:creationId xmlns:p14="http://schemas.microsoft.com/office/powerpoint/2010/main" val="3749745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13F8-BAC6-4F15-A2FC-3D542E772959}" type="slidenum">
              <a:rPr lang="en-US" smtClean="0"/>
              <a:t>3</a:t>
            </a:fld>
            <a:endParaRPr lang="en-US"/>
          </a:p>
        </p:txBody>
      </p:sp>
    </p:spTree>
    <p:extLst>
      <p:ext uri="{BB962C8B-B14F-4D97-AF65-F5344CB8AC3E}">
        <p14:creationId xmlns:p14="http://schemas.microsoft.com/office/powerpoint/2010/main" val="3946325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49FD2-40AB-601D-0768-DED71A80D8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0812A9-DD2F-CF46-9105-71AF0AF32A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915C57-5B5A-9401-682E-4A5F12E646C1}"/>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5" name="Footer Placeholder 4">
            <a:extLst>
              <a:ext uri="{FF2B5EF4-FFF2-40B4-BE49-F238E27FC236}">
                <a16:creationId xmlns:a16="http://schemas.microsoft.com/office/drawing/2014/main" id="{4F55D225-ED73-1A13-7067-2FA00AB6D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CC343C-DB7C-C6ED-FB5E-AFD73BC5077D}"/>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423401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4534-D9DC-7C08-D2EE-E2572A0558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B6B6AE-4A6B-3374-7AAB-AFAE1F861B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DCAA6D-79BF-C2A5-6A0A-20024CFB5186}"/>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5" name="Footer Placeholder 4">
            <a:extLst>
              <a:ext uri="{FF2B5EF4-FFF2-40B4-BE49-F238E27FC236}">
                <a16:creationId xmlns:a16="http://schemas.microsoft.com/office/drawing/2014/main" id="{20B9A191-AE0A-5967-95B4-51951F3D4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16A1BF-4D9E-1676-32FB-016C86E12EFB}"/>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304546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79CDF1-0E11-1CFD-E62C-DC4BE72103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F50EAE-C905-FF16-6AD6-60EB351F70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690F71-F1D9-661E-F4C3-493A4DA7D4D9}"/>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5" name="Footer Placeholder 4">
            <a:extLst>
              <a:ext uri="{FF2B5EF4-FFF2-40B4-BE49-F238E27FC236}">
                <a16:creationId xmlns:a16="http://schemas.microsoft.com/office/drawing/2014/main" id="{6B195776-CB3E-F717-3E1B-4D65677BD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510212-96B7-6CE1-D95B-E2C5DF7C56C9}"/>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20103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E01B9-425C-3123-2A22-9576AF94A1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A85FDB-CD22-95E0-1E4C-6CEE07E66A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CE4F12-5224-8086-C0FD-ADD5C91C9046}"/>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5" name="Footer Placeholder 4">
            <a:extLst>
              <a:ext uri="{FF2B5EF4-FFF2-40B4-BE49-F238E27FC236}">
                <a16:creationId xmlns:a16="http://schemas.microsoft.com/office/drawing/2014/main" id="{2E83ED13-6FCE-3535-95FA-0A87F74AF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8AEC96-AB1A-E95E-05F4-D2AE568280B5}"/>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1185983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28B80-9CF5-5128-356B-8AA007D79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FE29CA-9BBA-9AFD-FE89-512C9E523C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AD9ACA-FB49-E555-3352-2D01C2FC110F}"/>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5" name="Footer Placeholder 4">
            <a:extLst>
              <a:ext uri="{FF2B5EF4-FFF2-40B4-BE49-F238E27FC236}">
                <a16:creationId xmlns:a16="http://schemas.microsoft.com/office/drawing/2014/main" id="{0DC8240C-8336-43C1-D6F6-63D8F463C7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F32A4B-E459-B4D5-CDE2-EEDCD2ACE394}"/>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338615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6CDB7-ECBD-81A8-1793-F87820C38E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440870-21D6-B093-9DEF-C354AD32A4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8421E4-1961-F80A-1080-123BA8E653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B2939F-63FE-3A3A-3491-77BB78F83235}"/>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6" name="Footer Placeholder 5">
            <a:extLst>
              <a:ext uri="{FF2B5EF4-FFF2-40B4-BE49-F238E27FC236}">
                <a16:creationId xmlns:a16="http://schemas.microsoft.com/office/drawing/2014/main" id="{73FAF9C0-3BB2-5B87-3BEA-1B788F878A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67C5FE-DF43-F04D-DBD2-3E6F0BA65775}"/>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333646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6B750-36FA-1CB2-F2CD-35AC463041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6E21CB-ED45-9912-8872-F571E6A71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5EED72-7A8E-4D37-A480-028D6BF7D9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5AD4CA-32B3-E7F2-BE57-B91989C22D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C0DFC-E301-C989-BF72-E6FB6035ED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492E63-0630-F436-BB4E-324C547F4CC8}"/>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8" name="Footer Placeholder 7">
            <a:extLst>
              <a:ext uri="{FF2B5EF4-FFF2-40B4-BE49-F238E27FC236}">
                <a16:creationId xmlns:a16="http://schemas.microsoft.com/office/drawing/2014/main" id="{918992AD-87B7-0033-9B91-4ECD2D603C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B11521-31D2-2770-7B75-E35F236FF3AA}"/>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2179030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6D882-2C3A-72FD-779C-314AC4B3F9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3B0B11-F5A3-3D25-A73A-BA83315537C1}"/>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4" name="Footer Placeholder 3">
            <a:extLst>
              <a:ext uri="{FF2B5EF4-FFF2-40B4-BE49-F238E27FC236}">
                <a16:creationId xmlns:a16="http://schemas.microsoft.com/office/drawing/2014/main" id="{A24A05DF-90C1-2880-57EC-91BC4966AE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0017F3-9676-E2D4-89FF-047019F9FB87}"/>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3470347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ECE316-AB93-4712-9971-A818632B86F7}"/>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3" name="Footer Placeholder 2">
            <a:extLst>
              <a:ext uri="{FF2B5EF4-FFF2-40B4-BE49-F238E27FC236}">
                <a16:creationId xmlns:a16="http://schemas.microsoft.com/office/drawing/2014/main" id="{9A7ADD5C-A633-1A6B-5344-905A47693A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BADF39-3ED1-2ED7-F1D1-27C3229D4133}"/>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290397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271E0-F883-1E3B-B011-3754B6F3E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EF4A7D-1932-0F04-2D7D-43A889E00D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6F060F-DAA2-8455-7567-1389A8E20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678D8F-C63A-C08A-AEAA-DE6BBB7E6FF1}"/>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6" name="Footer Placeholder 5">
            <a:extLst>
              <a:ext uri="{FF2B5EF4-FFF2-40B4-BE49-F238E27FC236}">
                <a16:creationId xmlns:a16="http://schemas.microsoft.com/office/drawing/2014/main" id="{E2F0A55C-03FA-F96D-18EE-BAF14A542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A844D8-59A1-59AD-CE7B-EE77432EA751}"/>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99590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EEFEB-9A8A-D3FC-0606-806AA6FAE7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1DBE84-3BF9-AA14-041F-6DA602B8E6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9DEDFC-2A9E-821E-46FC-550A1E39A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588A2C-7062-3D62-7472-7B008923C0AA}"/>
              </a:ext>
            </a:extLst>
          </p:cNvPr>
          <p:cNvSpPr>
            <a:spLocks noGrp="1"/>
          </p:cNvSpPr>
          <p:nvPr>
            <p:ph type="dt" sz="half" idx="10"/>
          </p:nvPr>
        </p:nvSpPr>
        <p:spPr/>
        <p:txBody>
          <a:bodyPr/>
          <a:lstStyle/>
          <a:p>
            <a:fld id="{914A260E-4E34-45E6-BAAD-129DB7D3DF18}" type="datetimeFigureOut">
              <a:rPr lang="en-US" smtClean="0"/>
              <a:t>4/10/2023</a:t>
            </a:fld>
            <a:endParaRPr lang="en-US"/>
          </a:p>
        </p:txBody>
      </p:sp>
      <p:sp>
        <p:nvSpPr>
          <p:cNvPr id="6" name="Footer Placeholder 5">
            <a:extLst>
              <a:ext uri="{FF2B5EF4-FFF2-40B4-BE49-F238E27FC236}">
                <a16:creationId xmlns:a16="http://schemas.microsoft.com/office/drawing/2014/main" id="{D2E1F5B7-221C-7280-45C8-1717904ADA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A9635C-DB08-2A54-421B-4DE9C1E148EE}"/>
              </a:ext>
            </a:extLst>
          </p:cNvPr>
          <p:cNvSpPr>
            <a:spLocks noGrp="1"/>
          </p:cNvSpPr>
          <p:nvPr>
            <p:ph type="sldNum" sz="quarter" idx="12"/>
          </p:nvPr>
        </p:nvSpPr>
        <p:spPr/>
        <p:txBody>
          <a:bodyPr/>
          <a:lstStyle/>
          <a:p>
            <a:fld id="{CD26CA38-D78E-44BC-B6D0-CA466A178A92}" type="slidenum">
              <a:rPr lang="en-US" smtClean="0"/>
              <a:t>‹#›</a:t>
            </a:fld>
            <a:endParaRPr lang="en-US"/>
          </a:p>
        </p:txBody>
      </p:sp>
    </p:spTree>
    <p:extLst>
      <p:ext uri="{BB962C8B-B14F-4D97-AF65-F5344CB8AC3E}">
        <p14:creationId xmlns:p14="http://schemas.microsoft.com/office/powerpoint/2010/main" val="1164472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ivot">
          <a:fgClr>
            <a:srgbClr val="FFFF00"/>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BB0D75-290C-9A67-5512-E8A51992A3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0ABBE6-B4E0-6688-DD20-5E6CE222E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6E4E6E-0E14-3FDA-9292-88BB8E0D3A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A260E-4E34-45E6-BAAD-129DB7D3DF18}" type="datetimeFigureOut">
              <a:rPr lang="en-US" smtClean="0"/>
              <a:t>4/10/2023</a:t>
            </a:fld>
            <a:endParaRPr lang="en-US"/>
          </a:p>
        </p:txBody>
      </p:sp>
      <p:sp>
        <p:nvSpPr>
          <p:cNvPr id="5" name="Footer Placeholder 4">
            <a:extLst>
              <a:ext uri="{FF2B5EF4-FFF2-40B4-BE49-F238E27FC236}">
                <a16:creationId xmlns:a16="http://schemas.microsoft.com/office/drawing/2014/main" id="{505DD431-BD88-9FC6-750F-61A4347EF1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4E5132-2E00-4E59-3B19-363AD7732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6CA38-D78E-44BC-B6D0-CA466A178A92}" type="slidenum">
              <a:rPr lang="en-US" smtClean="0"/>
              <a:t>‹#›</a:t>
            </a:fld>
            <a:endParaRPr lang="en-US"/>
          </a:p>
        </p:txBody>
      </p:sp>
    </p:spTree>
    <p:extLst>
      <p:ext uri="{BB962C8B-B14F-4D97-AF65-F5344CB8AC3E}">
        <p14:creationId xmlns:p14="http://schemas.microsoft.com/office/powerpoint/2010/main" val="3703183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A6E4-85E6-2309-C277-A740A242CB27}"/>
              </a:ext>
            </a:extLst>
          </p:cNvPr>
          <p:cNvSpPr>
            <a:spLocks noGrp="1"/>
          </p:cNvSpPr>
          <p:nvPr>
            <p:ph type="title"/>
          </p:nvPr>
        </p:nvSpPr>
        <p:spPr>
          <a:xfrm>
            <a:off x="2343726" y="334194"/>
            <a:ext cx="7799361" cy="689951"/>
          </a:xfrm>
        </p:spPr>
        <p:txBody>
          <a:bodyPr>
            <a:noAutofit/>
          </a:bodyPr>
          <a:lstStyle/>
          <a:p>
            <a:r>
              <a:rPr lang="mn-MN" sz="2400" b="1" dirty="0">
                <a:latin typeface="Times New Roman Mon" panose="02020500000000000000" pitchFamily="18" charset="0"/>
              </a:rPr>
              <a:t>Монгол банкны зээлийн мэдээллийн санд бүртгэх</a:t>
            </a:r>
            <a:br>
              <a:rPr lang="mn-MN" sz="2400" b="1" dirty="0">
                <a:latin typeface="Times New Roman Mon" panose="02020500000000000000" pitchFamily="18" charset="0"/>
              </a:rPr>
            </a:br>
            <a:endParaRPr lang="en-US" sz="2400" b="1" dirty="0">
              <a:latin typeface="Times New Roman Mon" panose="02020500000000000000" pitchFamily="18" charset="0"/>
            </a:endParaRPr>
          </a:p>
        </p:txBody>
      </p:sp>
      <p:cxnSp>
        <p:nvCxnSpPr>
          <p:cNvPr id="4" name="Straight Connector 3">
            <a:extLst>
              <a:ext uri="{FF2B5EF4-FFF2-40B4-BE49-F238E27FC236}">
                <a16:creationId xmlns:a16="http://schemas.microsoft.com/office/drawing/2014/main" id="{75C677CC-334A-3464-5382-1672219EF8EF}"/>
              </a:ext>
            </a:extLst>
          </p:cNvPr>
          <p:cNvCxnSpPr>
            <a:cxnSpLocks/>
          </p:cNvCxnSpPr>
          <p:nvPr/>
        </p:nvCxnSpPr>
        <p:spPr>
          <a:xfrm>
            <a:off x="2467992" y="783011"/>
            <a:ext cx="6702773" cy="0"/>
          </a:xfrm>
          <a:prstGeom prst="line">
            <a:avLst/>
          </a:prstGeom>
          <a:ln w="57150">
            <a:solidFill>
              <a:srgbClr val="00B050"/>
            </a:solidFill>
          </a:ln>
        </p:spPr>
        <p:style>
          <a:lnRef idx="3">
            <a:schemeClr val="accent4"/>
          </a:lnRef>
          <a:fillRef idx="0">
            <a:schemeClr val="accent4"/>
          </a:fillRef>
          <a:effectRef idx="2">
            <a:schemeClr val="accent4"/>
          </a:effectRef>
          <a:fontRef idx="minor">
            <a:schemeClr val="tx1"/>
          </a:fontRef>
        </p:style>
      </p:cxnSp>
      <p:grpSp>
        <p:nvGrpSpPr>
          <p:cNvPr id="6" name="Group 5">
            <a:extLst>
              <a:ext uri="{FF2B5EF4-FFF2-40B4-BE49-F238E27FC236}">
                <a16:creationId xmlns:a16="http://schemas.microsoft.com/office/drawing/2014/main" id="{E045C85F-085C-BEFC-C17E-BDB0617E9420}"/>
              </a:ext>
            </a:extLst>
          </p:cNvPr>
          <p:cNvGrpSpPr/>
          <p:nvPr/>
        </p:nvGrpSpPr>
        <p:grpSpPr>
          <a:xfrm>
            <a:off x="152399" y="118640"/>
            <a:ext cx="11834862" cy="6555237"/>
            <a:chOff x="228600" y="228600"/>
            <a:chExt cx="8580975" cy="6413810"/>
          </a:xfrm>
          <a:pattFill prst="zigZag">
            <a:fgClr>
              <a:srgbClr val="FFFF00"/>
            </a:fgClr>
            <a:bgClr>
              <a:schemeClr val="bg1"/>
            </a:bgClr>
          </a:pattFill>
        </p:grpSpPr>
        <p:cxnSp>
          <p:nvCxnSpPr>
            <p:cNvPr id="7" name="Straight Connector 6">
              <a:extLst>
                <a:ext uri="{FF2B5EF4-FFF2-40B4-BE49-F238E27FC236}">
                  <a16:creationId xmlns:a16="http://schemas.microsoft.com/office/drawing/2014/main" id="{FC9E1F77-C590-8DD0-49F7-FA988EDBAA81}"/>
                </a:ext>
              </a:extLst>
            </p:cNvPr>
            <p:cNvCxnSpPr>
              <a:cxnSpLocks/>
            </p:cNvCxnSpPr>
            <p:nvPr/>
          </p:nvCxnSpPr>
          <p:spPr>
            <a:xfrm flipH="1">
              <a:off x="228600" y="228600"/>
              <a:ext cx="6789553" cy="0"/>
            </a:xfrm>
            <a:prstGeom prst="line">
              <a:avLst/>
            </a:prstGeom>
            <a:grpFill/>
            <a:ln>
              <a:noFill/>
            </a:ln>
          </p:spPr>
          <p:style>
            <a:lnRef idx="3">
              <a:schemeClr val="accent6"/>
            </a:lnRef>
            <a:fillRef idx="0">
              <a:schemeClr val="accent6"/>
            </a:fillRef>
            <a:effectRef idx="2">
              <a:schemeClr val="accent6"/>
            </a:effectRef>
            <a:fontRef idx="minor">
              <a:schemeClr val="tx1"/>
            </a:fontRef>
          </p:style>
        </p:cxnSp>
        <p:cxnSp>
          <p:nvCxnSpPr>
            <p:cNvPr id="8" name="Straight Connector 7">
              <a:extLst>
                <a:ext uri="{FF2B5EF4-FFF2-40B4-BE49-F238E27FC236}">
                  <a16:creationId xmlns:a16="http://schemas.microsoft.com/office/drawing/2014/main" id="{544B19D1-F8C8-D4CB-63EF-35AF9B508EB1}"/>
                </a:ext>
              </a:extLst>
            </p:cNvPr>
            <p:cNvCxnSpPr>
              <a:cxnSpLocks/>
            </p:cNvCxnSpPr>
            <p:nvPr/>
          </p:nvCxnSpPr>
          <p:spPr>
            <a:xfrm>
              <a:off x="228600" y="228600"/>
              <a:ext cx="0" cy="6400800"/>
            </a:xfrm>
            <a:prstGeom prst="line">
              <a:avLst/>
            </a:prstGeom>
            <a:grpFill/>
            <a:ln>
              <a:noFill/>
            </a:ln>
          </p:spPr>
          <p:style>
            <a:lnRef idx="3">
              <a:schemeClr val="accent6"/>
            </a:lnRef>
            <a:fillRef idx="0">
              <a:schemeClr val="accent6"/>
            </a:fillRef>
            <a:effectRef idx="2">
              <a:schemeClr val="accent6"/>
            </a:effectRef>
            <a:fontRef idx="minor">
              <a:schemeClr val="tx1"/>
            </a:fontRef>
          </p:style>
        </p:cxnSp>
        <p:cxnSp>
          <p:nvCxnSpPr>
            <p:cNvPr id="9" name="Straight Connector 8">
              <a:extLst>
                <a:ext uri="{FF2B5EF4-FFF2-40B4-BE49-F238E27FC236}">
                  <a16:creationId xmlns:a16="http://schemas.microsoft.com/office/drawing/2014/main" id="{6B8C3749-BFE0-22AE-A94A-8A98E18C8F32}"/>
                </a:ext>
              </a:extLst>
            </p:cNvPr>
            <p:cNvCxnSpPr>
              <a:cxnSpLocks/>
            </p:cNvCxnSpPr>
            <p:nvPr/>
          </p:nvCxnSpPr>
          <p:spPr>
            <a:xfrm flipH="1" flipV="1">
              <a:off x="228600" y="6629400"/>
              <a:ext cx="8580975" cy="13009"/>
            </a:xfrm>
            <a:prstGeom prst="line">
              <a:avLst/>
            </a:prstGeom>
            <a:grpFill/>
            <a:ln>
              <a:noFill/>
            </a:ln>
          </p:spPr>
          <p:style>
            <a:lnRef idx="3">
              <a:schemeClr val="accent6"/>
            </a:lnRef>
            <a:fillRef idx="0">
              <a:schemeClr val="accent6"/>
            </a:fillRef>
            <a:effectRef idx="2">
              <a:schemeClr val="accent6"/>
            </a:effectRef>
            <a:fontRef idx="minor">
              <a:schemeClr val="tx1"/>
            </a:fontRef>
          </p:style>
        </p:cxnSp>
        <p:cxnSp>
          <p:nvCxnSpPr>
            <p:cNvPr id="10" name="Straight Connector 9">
              <a:extLst>
                <a:ext uri="{FF2B5EF4-FFF2-40B4-BE49-F238E27FC236}">
                  <a16:creationId xmlns:a16="http://schemas.microsoft.com/office/drawing/2014/main" id="{94B25BE2-C5E5-48FB-7A1D-F6AD79312394}"/>
                </a:ext>
              </a:extLst>
            </p:cNvPr>
            <p:cNvCxnSpPr>
              <a:cxnSpLocks/>
            </p:cNvCxnSpPr>
            <p:nvPr/>
          </p:nvCxnSpPr>
          <p:spPr>
            <a:xfrm>
              <a:off x="8809575" y="645638"/>
              <a:ext cx="0" cy="5996772"/>
            </a:xfrm>
            <a:prstGeom prst="line">
              <a:avLst/>
            </a:prstGeom>
            <a:grpFill/>
            <a:ln>
              <a:noFill/>
            </a:ln>
          </p:spPr>
          <p:style>
            <a:lnRef idx="3">
              <a:schemeClr val="accent6"/>
            </a:lnRef>
            <a:fillRef idx="0">
              <a:schemeClr val="accent6"/>
            </a:fillRef>
            <a:effectRef idx="2">
              <a:schemeClr val="accent6"/>
            </a:effectRef>
            <a:fontRef idx="minor">
              <a:schemeClr val="tx1"/>
            </a:fontRef>
          </p:style>
        </p:cxnSp>
      </p:grpSp>
      <p:pic>
        <p:nvPicPr>
          <p:cNvPr id="11" name="Picture 10">
            <a:extLst>
              <a:ext uri="{FF2B5EF4-FFF2-40B4-BE49-F238E27FC236}">
                <a16:creationId xmlns:a16="http://schemas.microsoft.com/office/drawing/2014/main" id="{D8CF2C94-B5A1-885F-CC20-5721FCDCA9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3880" y="-3897"/>
            <a:ext cx="2795409" cy="1028042"/>
          </a:xfrm>
          <a:prstGeom prst="rect">
            <a:avLst/>
          </a:prstGeom>
          <a:noFill/>
          <a:ln>
            <a:noFill/>
          </a:ln>
        </p:spPr>
      </p:pic>
      <p:grpSp>
        <p:nvGrpSpPr>
          <p:cNvPr id="12" name="Group 11">
            <a:extLst>
              <a:ext uri="{FF2B5EF4-FFF2-40B4-BE49-F238E27FC236}">
                <a16:creationId xmlns:a16="http://schemas.microsoft.com/office/drawing/2014/main" id="{FE418BD8-362B-FC44-658C-0037DD93B4F6}"/>
              </a:ext>
            </a:extLst>
          </p:cNvPr>
          <p:cNvGrpSpPr/>
          <p:nvPr/>
        </p:nvGrpSpPr>
        <p:grpSpPr>
          <a:xfrm>
            <a:off x="142754" y="132140"/>
            <a:ext cx="11834862" cy="6555237"/>
            <a:chOff x="228600" y="228600"/>
            <a:chExt cx="8580975" cy="6413810"/>
          </a:xfrm>
          <a:pattFill prst="zigZag">
            <a:fgClr>
              <a:srgbClr val="FFFF00"/>
            </a:fgClr>
            <a:bgClr>
              <a:schemeClr val="bg1"/>
            </a:bgClr>
          </a:pattFill>
        </p:grpSpPr>
        <p:cxnSp>
          <p:nvCxnSpPr>
            <p:cNvPr id="13" name="Straight Connector 12">
              <a:extLst>
                <a:ext uri="{FF2B5EF4-FFF2-40B4-BE49-F238E27FC236}">
                  <a16:creationId xmlns:a16="http://schemas.microsoft.com/office/drawing/2014/main" id="{29E0B08B-5B08-1678-2FBA-4584E7B534A7}"/>
                </a:ext>
              </a:extLst>
            </p:cNvPr>
            <p:cNvCxnSpPr>
              <a:cxnSpLocks/>
            </p:cNvCxnSpPr>
            <p:nvPr/>
          </p:nvCxnSpPr>
          <p:spPr>
            <a:xfrm flipH="1">
              <a:off x="228600" y="228600"/>
              <a:ext cx="6789553" cy="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4" name="Straight Connector 13">
              <a:extLst>
                <a:ext uri="{FF2B5EF4-FFF2-40B4-BE49-F238E27FC236}">
                  <a16:creationId xmlns:a16="http://schemas.microsoft.com/office/drawing/2014/main" id="{68B1B343-09AF-29F5-DBFB-54575EB41F8B}"/>
                </a:ext>
              </a:extLst>
            </p:cNvPr>
            <p:cNvCxnSpPr>
              <a:cxnSpLocks/>
            </p:cNvCxnSpPr>
            <p:nvPr/>
          </p:nvCxnSpPr>
          <p:spPr>
            <a:xfrm>
              <a:off x="228600" y="228600"/>
              <a:ext cx="0" cy="640080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5" name="Straight Connector 14">
              <a:extLst>
                <a:ext uri="{FF2B5EF4-FFF2-40B4-BE49-F238E27FC236}">
                  <a16:creationId xmlns:a16="http://schemas.microsoft.com/office/drawing/2014/main" id="{DD1126F4-6CE4-055B-3CA7-D5B6C0D9C9B3}"/>
                </a:ext>
              </a:extLst>
            </p:cNvPr>
            <p:cNvCxnSpPr>
              <a:cxnSpLocks/>
            </p:cNvCxnSpPr>
            <p:nvPr/>
          </p:nvCxnSpPr>
          <p:spPr>
            <a:xfrm flipH="1" flipV="1">
              <a:off x="228600" y="6629400"/>
              <a:ext cx="8580975" cy="13009"/>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6" name="Straight Connector 15">
              <a:extLst>
                <a:ext uri="{FF2B5EF4-FFF2-40B4-BE49-F238E27FC236}">
                  <a16:creationId xmlns:a16="http://schemas.microsoft.com/office/drawing/2014/main" id="{0E5C4B60-9E8A-A328-2F9A-1541D8F748FA}"/>
                </a:ext>
              </a:extLst>
            </p:cNvPr>
            <p:cNvCxnSpPr>
              <a:cxnSpLocks/>
            </p:cNvCxnSpPr>
            <p:nvPr/>
          </p:nvCxnSpPr>
          <p:spPr>
            <a:xfrm>
              <a:off x="8809575" y="645638"/>
              <a:ext cx="0" cy="5996772"/>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grpSp>
      <p:graphicFrame>
        <p:nvGraphicFramePr>
          <p:cNvPr id="18" name="Table 17">
            <a:extLst>
              <a:ext uri="{FF2B5EF4-FFF2-40B4-BE49-F238E27FC236}">
                <a16:creationId xmlns:a16="http://schemas.microsoft.com/office/drawing/2014/main" id="{590FD1AF-8B91-8AF4-5540-A095D2D97451}"/>
              </a:ext>
            </a:extLst>
          </p:cNvPr>
          <p:cNvGraphicFramePr>
            <a:graphicFrameLocks noGrp="1"/>
          </p:cNvGraphicFramePr>
          <p:nvPr>
            <p:extLst>
              <p:ext uri="{D42A27DB-BD31-4B8C-83A1-F6EECF244321}">
                <p14:modId xmlns:p14="http://schemas.microsoft.com/office/powerpoint/2010/main" val="98729892"/>
              </p:ext>
            </p:extLst>
          </p:nvPr>
        </p:nvGraphicFramePr>
        <p:xfrm>
          <a:off x="626893" y="3258064"/>
          <a:ext cx="10926474" cy="2947467"/>
        </p:xfrm>
        <a:graphic>
          <a:graphicData uri="http://schemas.openxmlformats.org/drawingml/2006/table">
            <a:tbl>
              <a:tblPr>
                <a:tableStyleId>{5C22544A-7EE6-4342-B048-85BDC9FD1C3A}</a:tableStyleId>
              </a:tblPr>
              <a:tblGrid>
                <a:gridCol w="548764">
                  <a:extLst>
                    <a:ext uri="{9D8B030D-6E8A-4147-A177-3AD203B41FA5}">
                      <a16:colId xmlns:a16="http://schemas.microsoft.com/office/drawing/2014/main" val="1689081148"/>
                    </a:ext>
                  </a:extLst>
                </a:gridCol>
                <a:gridCol w="1524000">
                  <a:extLst>
                    <a:ext uri="{9D8B030D-6E8A-4147-A177-3AD203B41FA5}">
                      <a16:colId xmlns:a16="http://schemas.microsoft.com/office/drawing/2014/main" val="3443032137"/>
                    </a:ext>
                  </a:extLst>
                </a:gridCol>
                <a:gridCol w="1465943">
                  <a:extLst>
                    <a:ext uri="{9D8B030D-6E8A-4147-A177-3AD203B41FA5}">
                      <a16:colId xmlns:a16="http://schemas.microsoft.com/office/drawing/2014/main" val="3383825176"/>
                    </a:ext>
                  </a:extLst>
                </a:gridCol>
                <a:gridCol w="1233714">
                  <a:extLst>
                    <a:ext uri="{9D8B030D-6E8A-4147-A177-3AD203B41FA5}">
                      <a16:colId xmlns:a16="http://schemas.microsoft.com/office/drawing/2014/main" val="4267148039"/>
                    </a:ext>
                  </a:extLst>
                </a:gridCol>
                <a:gridCol w="1233715">
                  <a:extLst>
                    <a:ext uri="{9D8B030D-6E8A-4147-A177-3AD203B41FA5}">
                      <a16:colId xmlns:a16="http://schemas.microsoft.com/office/drawing/2014/main" val="3437246262"/>
                    </a:ext>
                  </a:extLst>
                </a:gridCol>
                <a:gridCol w="1364342">
                  <a:extLst>
                    <a:ext uri="{9D8B030D-6E8A-4147-A177-3AD203B41FA5}">
                      <a16:colId xmlns:a16="http://schemas.microsoft.com/office/drawing/2014/main" val="293216954"/>
                    </a:ext>
                  </a:extLst>
                </a:gridCol>
                <a:gridCol w="1204686">
                  <a:extLst>
                    <a:ext uri="{9D8B030D-6E8A-4147-A177-3AD203B41FA5}">
                      <a16:colId xmlns:a16="http://schemas.microsoft.com/office/drawing/2014/main" val="3507205418"/>
                    </a:ext>
                  </a:extLst>
                </a:gridCol>
                <a:gridCol w="1088572">
                  <a:extLst>
                    <a:ext uri="{9D8B030D-6E8A-4147-A177-3AD203B41FA5}">
                      <a16:colId xmlns:a16="http://schemas.microsoft.com/office/drawing/2014/main" val="1170655306"/>
                    </a:ext>
                  </a:extLst>
                </a:gridCol>
                <a:gridCol w="1262738">
                  <a:extLst>
                    <a:ext uri="{9D8B030D-6E8A-4147-A177-3AD203B41FA5}">
                      <a16:colId xmlns:a16="http://schemas.microsoft.com/office/drawing/2014/main" val="3098306740"/>
                    </a:ext>
                  </a:extLst>
                </a:gridCol>
              </a:tblGrid>
              <a:tr h="535539">
                <a:tc rowSpan="2">
                  <a:txBody>
                    <a:bodyPr/>
                    <a:lstStyle/>
                    <a:p>
                      <a:pPr algn="ctr" fontAlgn="ctr"/>
                      <a:r>
                        <a:rPr lang="en-US" sz="1400" b="1" u="none" strike="noStrike">
                          <a:effectLst/>
                          <a:latin typeface="Times New Roman" panose="02020603050405020304" pitchFamily="18" charset="0"/>
                          <a:cs typeface="Times New Roman" panose="02020603050405020304" pitchFamily="18" charset="0"/>
                        </a:rPr>
                        <a:t>№</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400" b="1" u="none" strike="noStrike">
                          <a:effectLst/>
                          <a:latin typeface="Times New Roman" panose="02020603050405020304" pitchFamily="18" charset="0"/>
                          <a:cs typeface="Times New Roman" panose="02020603050405020304" pitchFamily="18" charset="0"/>
                        </a:rPr>
                        <a:t>Газар, хэлтэс</a:t>
                      </a:r>
                      <a:endParaRPr lang="mn-MN"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Дансны тоо</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400" b="1" u="none" strike="noStrike">
                          <a:effectLst/>
                          <a:latin typeface="Times New Roman" panose="02020603050405020304" pitchFamily="18" charset="0"/>
                          <a:cs typeface="Times New Roman" panose="02020603050405020304" pitchFamily="18" charset="0"/>
                        </a:rPr>
                        <a:t>Гэрээний тоо</a:t>
                      </a:r>
                      <a:endParaRPr lang="mn-MN"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Нийт авлага, сая төг</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gridSpan="4">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МБ-ны зээлийн мэдээллийн санд бүртгэгдсэн</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6796821"/>
                  </a:ext>
                </a:extLst>
              </a:tr>
              <a:tr h="90802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Харилцагчийн тоо</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Шивэгдсэн дүн, сая төг</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mn-MN" sz="1400" b="1" u="none" strike="noStrike" dirty="0">
                          <a:effectLst/>
                          <a:latin typeface="Times New Roman" panose="02020603050405020304" pitchFamily="18" charset="0"/>
                          <a:cs typeface="Times New Roman" panose="02020603050405020304" pitchFamily="18" charset="0"/>
                        </a:rPr>
                        <a:t>Эргэн төлөлт хийсэн тоо</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mn-MN" sz="1400" b="1" u="none" strike="noStrike" dirty="0">
                          <a:effectLst/>
                          <a:latin typeface="Times New Roman" panose="02020603050405020304" pitchFamily="18" charset="0"/>
                          <a:cs typeface="Times New Roman" panose="02020603050405020304" pitchFamily="18" charset="0"/>
                        </a:rPr>
                        <a:t>Төлөлт хийсэн дүн, сая төг</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417317841"/>
                  </a:ext>
                </a:extLst>
              </a:tr>
              <a:tr h="300780">
                <a:tc>
                  <a:txBody>
                    <a:bodyPr/>
                    <a:lstStyle/>
                    <a:p>
                      <a:pPr algn="ctr" fontAlgn="b"/>
                      <a:r>
                        <a:rPr lang="en-US" sz="1400" u="none" strike="noStrike" dirty="0">
                          <a:effectLst/>
                          <a:latin typeface="Times New Roman" panose="02020603050405020304" pitchFamily="18" charset="0"/>
                          <a:cs typeface="Times New Roman" panose="02020603050405020304" pitchFamily="18" charset="0"/>
                        </a:rPr>
                        <a:t>1</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b"/>
                      <a:r>
                        <a:rPr lang="mn-MN" sz="1400" u="none" strike="noStrike">
                          <a:effectLst/>
                          <a:latin typeface="Times New Roman" panose="02020603050405020304" pitchFamily="18" charset="0"/>
                          <a:cs typeface="Times New Roman" panose="02020603050405020304" pitchFamily="18" charset="0"/>
                        </a:rPr>
                        <a:t>ГТҮХ</a:t>
                      </a:r>
                      <a:endParaRPr lang="mn-M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33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5866</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u="none" strike="noStrike">
                          <a:effectLst/>
                          <a:latin typeface="Times New Roman" panose="02020603050405020304" pitchFamily="18" charset="0"/>
                          <a:cs typeface="Times New Roman" panose="02020603050405020304" pitchFamily="18" charset="0"/>
                        </a:rPr>
                        <a:t>117,932.30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0" i="0" u="none" strike="noStrike">
                          <a:solidFill>
                            <a:srgbClr val="000000"/>
                          </a:solidFill>
                          <a:effectLst/>
                          <a:latin typeface="Times New Roman" panose="02020603050405020304" pitchFamily="18" charset="0"/>
                        </a:rPr>
                        <a:t>1520</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b="0" i="0" u="none" strike="noStrike">
                          <a:solidFill>
                            <a:srgbClr val="000000"/>
                          </a:solidFill>
                          <a:effectLst/>
                          <a:latin typeface="Times New Roman" panose="02020603050405020304" pitchFamily="18" charset="0"/>
                        </a:rPr>
                        <a:t>9,917.60</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84</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215</a:t>
                      </a:r>
                      <a:r>
                        <a:rPr lang="mn-MN" sz="1400" b="0" u="none" strike="noStrike" dirty="0">
                          <a:effectLst/>
                          <a:latin typeface="Times New Roman" panose="02020603050405020304" pitchFamily="18" charset="0"/>
                          <a:cs typeface="Times New Roman" panose="02020603050405020304" pitchFamily="18" charset="0"/>
                        </a:rPr>
                        <a:t>.0</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4082425312"/>
                  </a:ext>
                </a:extLst>
              </a:tr>
              <a:tr h="300780">
                <a:tc>
                  <a:txBody>
                    <a:bodyPr/>
                    <a:lstStyle/>
                    <a:p>
                      <a:pPr algn="ctr" fontAlgn="b"/>
                      <a:r>
                        <a:rPr lang="en-US" sz="1400" u="none" strike="noStrike">
                          <a:effectLst/>
                          <a:latin typeface="Times New Roman" panose="02020603050405020304" pitchFamily="18" charset="0"/>
                          <a:cs typeface="Times New Roman" panose="02020603050405020304" pitchFamily="18" charset="0"/>
                        </a:rPr>
                        <a:t>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b"/>
                      <a:r>
                        <a:rPr lang="mn-MN" sz="1400" u="none" strike="noStrike" dirty="0">
                          <a:effectLst/>
                          <a:latin typeface="Times New Roman" panose="02020603050405020304" pitchFamily="18" charset="0"/>
                          <a:cs typeface="Times New Roman" panose="02020603050405020304" pitchFamily="18" charset="0"/>
                        </a:rPr>
                        <a:t>МААҮХ</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17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1731</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u="none" strike="noStrike">
                          <a:effectLst/>
                          <a:latin typeface="Times New Roman" panose="02020603050405020304" pitchFamily="18" charset="0"/>
                          <a:cs typeface="Times New Roman" panose="02020603050405020304" pitchFamily="18" charset="0"/>
                        </a:rPr>
                        <a:t>29,448.32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0" i="0" u="none" strike="noStrike">
                          <a:solidFill>
                            <a:srgbClr val="000000"/>
                          </a:solidFill>
                          <a:effectLst/>
                          <a:latin typeface="Times New Roman" panose="02020603050405020304" pitchFamily="18" charset="0"/>
                        </a:rPr>
                        <a:t>770</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b="0" i="0" u="none" strike="noStrike" dirty="0">
                          <a:solidFill>
                            <a:srgbClr val="000000"/>
                          </a:solidFill>
                          <a:effectLst/>
                          <a:latin typeface="Times New Roman" panose="02020603050405020304" pitchFamily="18" charset="0"/>
                        </a:rPr>
                        <a:t>19,088.90</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40</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275.1</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3678901303"/>
                  </a:ext>
                </a:extLst>
              </a:tr>
              <a:tr h="300780">
                <a:tc>
                  <a:txBody>
                    <a:bodyPr/>
                    <a:lstStyle/>
                    <a:p>
                      <a:pPr algn="ctr" fontAlgn="b"/>
                      <a:r>
                        <a:rPr lang="en-US" sz="1400" u="none" strike="noStrike">
                          <a:effectLst/>
                          <a:latin typeface="Times New Roman" panose="02020603050405020304" pitchFamily="18" charset="0"/>
                          <a:cs typeface="Times New Roman" panose="02020603050405020304" pitchFamily="18" charset="0"/>
                        </a:rPr>
                        <a:t>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b"/>
                      <a:r>
                        <a:rPr lang="mn-MN" sz="1400" u="none" strike="noStrike" dirty="0">
                          <a:effectLst/>
                          <a:latin typeface="Times New Roman" panose="02020603050405020304" pitchFamily="18" charset="0"/>
                          <a:cs typeface="Times New Roman" panose="02020603050405020304" pitchFamily="18" charset="0"/>
                        </a:rPr>
                        <a:t>ХЭӨУГ</a:t>
                      </a:r>
                      <a:endParaRPr lang="mn-M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9</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3158</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u="none" strike="noStrike" dirty="0">
                          <a:effectLst/>
                          <a:latin typeface="Times New Roman" panose="02020603050405020304" pitchFamily="18" charset="0"/>
                          <a:cs typeface="Times New Roman" panose="02020603050405020304" pitchFamily="18" charset="0"/>
                        </a:rPr>
                        <a:t>32,478.73</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0" i="0" u="none" strike="noStrike">
                          <a:solidFill>
                            <a:srgbClr val="000000"/>
                          </a:solidFill>
                          <a:effectLst/>
                          <a:latin typeface="Times New Roman" panose="02020603050405020304" pitchFamily="18" charset="0"/>
                        </a:rPr>
                        <a:t>1035</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b="0" i="0" u="none" strike="noStrike">
                          <a:solidFill>
                            <a:srgbClr val="000000"/>
                          </a:solidFill>
                          <a:effectLst/>
                          <a:latin typeface="Times New Roman" panose="02020603050405020304" pitchFamily="18" charset="0"/>
                        </a:rPr>
                        <a:t>2,561.28</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46</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105.1</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407975777"/>
                  </a:ext>
                </a:extLst>
              </a:tr>
              <a:tr h="300780">
                <a:tc>
                  <a:txBody>
                    <a:bodyPr/>
                    <a:lstStyle/>
                    <a:p>
                      <a:pPr algn="ctr" fontAlgn="b"/>
                      <a:r>
                        <a:rPr lang="en-US" sz="1400" u="none" strike="noStrike">
                          <a:effectLst/>
                          <a:latin typeface="Times New Roman" panose="02020603050405020304" pitchFamily="18" charset="0"/>
                          <a:cs typeface="Times New Roman" panose="02020603050405020304" pitchFamily="18" charset="0"/>
                        </a:rPr>
                        <a:t>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b"/>
                      <a:r>
                        <a:rPr lang="mn-MN" sz="1400" u="none" strike="noStrike">
                          <a:effectLst/>
                          <a:latin typeface="Times New Roman" panose="02020603050405020304" pitchFamily="18" charset="0"/>
                          <a:cs typeface="Times New Roman" panose="02020603050405020304" pitchFamily="18" charset="0"/>
                        </a:rPr>
                        <a:t>СБХОГ</a:t>
                      </a:r>
                      <a:endParaRPr lang="mn-M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a:effectLst/>
                          <a:latin typeface="Times New Roman" panose="02020603050405020304" pitchFamily="18" charset="0"/>
                          <a:cs typeface="Times New Roman" panose="02020603050405020304" pitchFamily="18" charset="0"/>
                        </a:rPr>
                        <a:t>10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u="none" strike="noStrike" dirty="0">
                          <a:effectLst/>
                          <a:latin typeface="Times New Roman" panose="02020603050405020304" pitchFamily="18" charset="0"/>
                          <a:cs typeface="Times New Roman" panose="02020603050405020304" pitchFamily="18" charset="0"/>
                        </a:rPr>
                        <a:t>1246</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u="none" strike="noStrike" dirty="0">
                          <a:effectLst/>
                          <a:latin typeface="Times New Roman" panose="02020603050405020304" pitchFamily="18" charset="0"/>
                          <a:cs typeface="Times New Roman" panose="02020603050405020304" pitchFamily="18" charset="0"/>
                        </a:rPr>
                        <a:t>43,439.87</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0" i="0" u="none" strike="noStrike">
                          <a:solidFill>
                            <a:srgbClr val="000000"/>
                          </a:solidFill>
                          <a:effectLst/>
                          <a:latin typeface="Times New Roman" panose="02020603050405020304" pitchFamily="18" charset="0"/>
                        </a:rPr>
                        <a:t>0</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b="0" i="0" u="none" strike="noStrike" dirty="0">
                          <a:solidFill>
                            <a:srgbClr val="000000"/>
                          </a:solidFill>
                          <a:effectLst/>
                          <a:latin typeface="Times New Roman" panose="02020603050405020304" pitchFamily="18" charset="0"/>
                        </a:rPr>
                        <a:t>0</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 </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0" u="none" strike="noStrike" dirty="0">
                          <a:effectLst/>
                          <a:latin typeface="Times New Roman" panose="02020603050405020304" pitchFamily="18" charset="0"/>
                          <a:cs typeface="Times New Roman" panose="02020603050405020304" pitchFamily="18" charset="0"/>
                        </a:rPr>
                        <a:t> </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511939774"/>
                  </a:ext>
                </a:extLst>
              </a:tr>
              <a:tr h="300780">
                <a:tc gridSpan="2">
                  <a:txBody>
                    <a:bodyPr/>
                    <a:lstStyle/>
                    <a:p>
                      <a:pPr algn="ctr" fontAlgn="b"/>
                      <a:r>
                        <a:rPr lang="mn-MN" sz="1400" b="1" u="none" strike="noStrike">
                          <a:effectLst/>
                          <a:latin typeface="Times New Roman" panose="02020603050405020304" pitchFamily="18" charset="0"/>
                          <a:cs typeface="Times New Roman" panose="02020603050405020304" pitchFamily="18" charset="0"/>
                        </a:rPr>
                        <a:t>Нийт</a:t>
                      </a:r>
                      <a:endParaRPr lang="mn-MN"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a:txBody>
                    <a:bodyPr/>
                    <a:lstStyle/>
                    <a:p>
                      <a:pPr algn="ctr" fontAlgn="ctr"/>
                      <a:r>
                        <a:rPr lang="en-US" sz="1400" b="1" u="none" strike="noStrike">
                          <a:effectLst/>
                          <a:latin typeface="Times New Roman" panose="02020603050405020304" pitchFamily="18" charset="0"/>
                          <a:cs typeface="Times New Roman" panose="02020603050405020304" pitchFamily="18" charset="0"/>
                        </a:rPr>
                        <a:t>69</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1" u="none" strike="noStrike" dirty="0">
                          <a:effectLst/>
                          <a:latin typeface="Times New Roman" panose="02020603050405020304" pitchFamily="18" charset="0"/>
                          <a:cs typeface="Times New Roman" panose="02020603050405020304" pitchFamily="18" charset="0"/>
                        </a:rPr>
                        <a:t>12001</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1" u="none" strike="noStrike" dirty="0">
                          <a:effectLst/>
                          <a:latin typeface="Times New Roman" panose="02020603050405020304" pitchFamily="18" charset="0"/>
                          <a:cs typeface="Times New Roman" panose="02020603050405020304" pitchFamily="18" charset="0"/>
                        </a:rPr>
                        <a:t>223,299.21</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400" b="1" i="0" u="none" strike="noStrike" dirty="0">
                          <a:solidFill>
                            <a:srgbClr val="000000"/>
                          </a:solidFill>
                          <a:effectLst/>
                          <a:latin typeface="Times New Roman" panose="02020603050405020304" pitchFamily="18" charset="0"/>
                        </a:rPr>
                        <a:t>3325</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400" b="1" i="0" u="none" strike="noStrike" dirty="0">
                          <a:solidFill>
                            <a:srgbClr val="000000"/>
                          </a:solidFill>
                          <a:effectLst/>
                          <a:latin typeface="Times New Roman" panose="02020603050405020304" pitchFamily="18" charset="0"/>
                        </a:rPr>
                        <a:t>31,567.78</a:t>
                      </a: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en-US" sz="1400" b="1" u="none" strike="noStrike" dirty="0">
                          <a:effectLst/>
                          <a:latin typeface="Times New Roman" panose="02020603050405020304" pitchFamily="18" charset="0"/>
                          <a:cs typeface="Times New Roman" panose="02020603050405020304" pitchFamily="18" charset="0"/>
                        </a:rPr>
                        <a:t> </a:t>
                      </a:r>
                      <a:r>
                        <a:rPr lang="mn-MN" sz="1400" b="1" u="none" strike="noStrike" dirty="0">
                          <a:effectLst/>
                          <a:latin typeface="Times New Roman" panose="02020603050405020304" pitchFamily="18" charset="0"/>
                          <a:cs typeface="Times New Roman" panose="02020603050405020304" pitchFamily="18" charset="0"/>
                        </a:rPr>
                        <a:t>170</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b"/>
                      <a:r>
                        <a:rPr lang="mn-MN" sz="1400" b="1" u="none" strike="noStrike" dirty="0">
                          <a:effectLst/>
                          <a:latin typeface="Times New Roman" panose="02020603050405020304" pitchFamily="18" charset="0"/>
                          <a:cs typeface="Times New Roman" panose="02020603050405020304" pitchFamily="18" charset="0"/>
                        </a:rPr>
                        <a:t>595.2</a:t>
                      </a:r>
                      <a:r>
                        <a:rPr lang="en-US" sz="1400" b="1" u="none" strike="noStrike" dirty="0">
                          <a:effectLst/>
                          <a:latin typeface="Times New Roman" panose="02020603050405020304" pitchFamily="18" charset="0"/>
                          <a:cs typeface="Times New Roman" panose="02020603050405020304" pitchFamily="18" charset="0"/>
                        </a:rPr>
                        <a:t>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33468146"/>
                  </a:ext>
                </a:extLst>
              </a:tr>
            </a:tbl>
          </a:graphicData>
        </a:graphic>
      </p:graphicFrame>
      <p:sp>
        <p:nvSpPr>
          <p:cNvPr id="20" name="Content Placeholder 14">
            <a:extLst>
              <a:ext uri="{FF2B5EF4-FFF2-40B4-BE49-F238E27FC236}">
                <a16:creationId xmlns:a16="http://schemas.microsoft.com/office/drawing/2014/main" id="{1273BFDF-C52E-0AC3-7DA1-8A34F5AD0D29}"/>
              </a:ext>
            </a:extLst>
          </p:cNvPr>
          <p:cNvSpPr>
            <a:spLocks noGrp="1"/>
          </p:cNvSpPr>
          <p:nvPr>
            <p:ph idx="1"/>
          </p:nvPr>
        </p:nvSpPr>
        <p:spPr>
          <a:xfrm>
            <a:off x="626893" y="931202"/>
            <a:ext cx="10926470" cy="1900773"/>
          </a:xfrm>
        </p:spPr>
        <p:txBody>
          <a:bodyPr>
            <a:noAutofit/>
          </a:bodyPr>
          <a:lstStyle/>
          <a:p>
            <a:pPr marL="0" marR="63500" indent="0" algn="just">
              <a:lnSpc>
                <a:spcPct val="150000"/>
              </a:lnSpc>
              <a:spcBef>
                <a:spcPts val="0"/>
              </a:spcBef>
              <a:spcAft>
                <a:spcPts val="0"/>
              </a:spcAft>
              <a:buNone/>
            </a:pPr>
            <a:r>
              <a:rPr lang="mn-MN" sz="1600" dirty="0">
                <a:solidFill>
                  <a:srgbClr val="1C231E"/>
                </a:solidFill>
                <a:latin typeface="Times New Roman" panose="02020603050405020304" pitchFamily="18" charset="0"/>
                <a:ea typeface="Times New Roman" panose="02020603050405020304" pitchFamily="18" charset="0"/>
                <a:cs typeface="Times New Roman" panose="02020603050405020304" pitchFamily="18" charset="0"/>
              </a:rPr>
              <a:t>	Сангийн гүйцэтгэх захирлын 2022 оны 04-р сарын 20-ны өдрийн А/47 дугаарт Журам батлах тухай тушаалаар Монгол банкний зээлийн мэдээллийн санд зээл бүртгэх журам батлан найдваргүй зээлдэгчдийг тус журмын дагуу хэвийн, анхаарал хандуулах, хэвийн бус, эргэлзээтэй, муу гэсэн 5 ангилалд хамруулан зээлийн мэдээллийг оруулан ажиллаж байна. 2022 оны 06 сараас нийт 33</a:t>
            </a:r>
            <a:r>
              <a:rPr lang="en-US" sz="1600" dirty="0">
                <a:solidFill>
                  <a:srgbClr val="1C231E"/>
                </a:solidFill>
                <a:latin typeface="Times New Roman" panose="02020603050405020304" pitchFamily="18" charset="0"/>
                <a:ea typeface="Times New Roman" panose="02020603050405020304" pitchFamily="18" charset="0"/>
                <a:cs typeface="Times New Roman" panose="02020603050405020304" pitchFamily="18" charset="0"/>
              </a:rPr>
              <a:t>25 </a:t>
            </a:r>
            <a:r>
              <a:rPr lang="mn-MN" sz="1600" dirty="0">
                <a:solidFill>
                  <a:srgbClr val="1C231E"/>
                </a:solidFill>
                <a:latin typeface="Times New Roman" panose="02020603050405020304" pitchFamily="18" charset="0"/>
                <a:ea typeface="Times New Roman" panose="02020603050405020304" pitchFamily="18" charset="0"/>
                <a:cs typeface="Times New Roman" panose="02020603050405020304" pitchFamily="18" charset="0"/>
              </a:rPr>
              <a:t>харилцагчийн 31,6 тэрбум төгрөгийн зээлийн мэдээллийг бүртгэснээс өнөөдрийн байдлаар албан ёсоор 170 харилцагч хүсэлтээ өгч 595,2 сая төгрөгийг бүрэн төлж мэдээллийн сангаас хасалт хийлгэсэн байна.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2227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A6E4-85E6-2309-C277-A740A242CB27}"/>
              </a:ext>
            </a:extLst>
          </p:cNvPr>
          <p:cNvSpPr>
            <a:spLocks noGrp="1"/>
          </p:cNvSpPr>
          <p:nvPr>
            <p:ph type="title"/>
          </p:nvPr>
        </p:nvSpPr>
        <p:spPr>
          <a:xfrm>
            <a:off x="838200" y="-49963"/>
            <a:ext cx="10515600" cy="1325563"/>
          </a:xfrm>
        </p:spPr>
        <p:txBody>
          <a:bodyPr>
            <a:normAutofit/>
          </a:bodyPr>
          <a:lstStyle/>
          <a:p>
            <a:r>
              <a:rPr lang="mn-MN" sz="2800" b="1" dirty="0">
                <a:latin typeface="Times New Roman" panose="02020603050405020304" pitchFamily="18" charset="0"/>
                <a:cs typeface="Times New Roman" panose="02020603050405020304" pitchFamily="18" charset="0"/>
              </a:rPr>
              <a:t>                           </a:t>
            </a:r>
            <a:r>
              <a:rPr lang="mn-MN" sz="2400" b="1" dirty="0">
                <a:latin typeface="Times New Roman" panose="02020603050405020304" pitchFamily="18" charset="0"/>
                <a:cs typeface="Times New Roman" panose="02020603050405020304" pitchFamily="18" charset="0"/>
              </a:rPr>
              <a:t>Улаанбуудайгаар өр төлбөр барагдуулалт</a:t>
            </a:r>
            <a:endParaRPr lang="en-US"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4E33ED2-69A8-8EAD-FF3F-9844C75ED1C1}"/>
              </a:ext>
            </a:extLst>
          </p:cNvPr>
          <p:cNvSpPr>
            <a:spLocks noGrp="1"/>
          </p:cNvSpPr>
          <p:nvPr>
            <p:ph idx="1"/>
          </p:nvPr>
        </p:nvSpPr>
        <p:spPr>
          <a:xfrm>
            <a:off x="502827" y="1047538"/>
            <a:ext cx="11134006" cy="1529622"/>
          </a:xfrm>
        </p:spPr>
        <p:txBody>
          <a:bodyPr>
            <a:normAutofit/>
          </a:bodyPr>
          <a:lstStyle/>
          <a:p>
            <a:pPr marL="0" indent="0" algn="just">
              <a:buNone/>
            </a:pPr>
            <a:r>
              <a:rPr lang="mn-MN"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202</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оны</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намрын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ургацаас</a:t>
            </a:r>
            <a:r>
              <a:rPr lang="mn-MN"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салбар</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  198 тариаланч иргэн, аж ахуйн нэгжээс цэвэр жингээр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нийт</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27,041</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буюу</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тэрбум</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төгрөгийн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хүнсний</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улаанбуудай</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авч</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нөөц</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бүрдүүл</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ээд байна. Үүнээс 40,7</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буюу</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11,000.96</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хүнсний</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улаанбуудайг</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154 тариаланч иргэн, аж ахуйн нэгжийн 10</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тэрбум</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төгрөг</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ийн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өр</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төлбөрт</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9,3</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буюу</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14,8</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тэрбум</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төгрөг</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ийн 16,040.2</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буудайг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худалдан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авалтаар</a:t>
            </a:r>
            <a:r>
              <a:rPr lang="mn-M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тус тус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авч</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нөөцөлсөн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75C677CC-334A-3464-5382-1672219EF8EF}"/>
              </a:ext>
            </a:extLst>
          </p:cNvPr>
          <p:cNvCxnSpPr>
            <a:cxnSpLocks/>
          </p:cNvCxnSpPr>
          <p:nvPr/>
        </p:nvCxnSpPr>
        <p:spPr>
          <a:xfrm>
            <a:off x="3284738" y="889878"/>
            <a:ext cx="5752730" cy="0"/>
          </a:xfrm>
          <a:prstGeom prst="line">
            <a:avLst/>
          </a:prstGeom>
          <a:ln w="57150">
            <a:solidFill>
              <a:srgbClr val="00B050"/>
            </a:solidFill>
          </a:ln>
        </p:spPr>
        <p:style>
          <a:lnRef idx="3">
            <a:schemeClr val="accent4"/>
          </a:lnRef>
          <a:fillRef idx="0">
            <a:schemeClr val="accent4"/>
          </a:fillRef>
          <a:effectRef idx="2">
            <a:schemeClr val="accent4"/>
          </a:effectRef>
          <a:fontRef idx="minor">
            <a:schemeClr val="tx1"/>
          </a:fontRef>
        </p:style>
      </p:cxnSp>
      <p:pic>
        <p:nvPicPr>
          <p:cNvPr id="11" name="Picture 10">
            <a:extLst>
              <a:ext uri="{FF2B5EF4-FFF2-40B4-BE49-F238E27FC236}">
                <a16:creationId xmlns:a16="http://schemas.microsoft.com/office/drawing/2014/main" id="{8A17704C-A151-A51A-0FEB-2FE9D42C2E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13527" y="5750"/>
            <a:ext cx="2795409" cy="1028042"/>
          </a:xfrm>
          <a:prstGeom prst="rect">
            <a:avLst/>
          </a:prstGeom>
          <a:noFill/>
          <a:ln>
            <a:noFill/>
          </a:ln>
        </p:spPr>
      </p:pic>
      <p:grpSp>
        <p:nvGrpSpPr>
          <p:cNvPr id="12" name="Group 11">
            <a:extLst>
              <a:ext uri="{FF2B5EF4-FFF2-40B4-BE49-F238E27FC236}">
                <a16:creationId xmlns:a16="http://schemas.microsoft.com/office/drawing/2014/main" id="{6FC9E590-92E8-A3B9-A412-734852BDAE87}"/>
              </a:ext>
            </a:extLst>
          </p:cNvPr>
          <p:cNvGrpSpPr/>
          <p:nvPr/>
        </p:nvGrpSpPr>
        <p:grpSpPr>
          <a:xfrm>
            <a:off x="152399" y="0"/>
            <a:ext cx="11834862" cy="6555237"/>
            <a:chOff x="228600" y="228600"/>
            <a:chExt cx="8580975" cy="6413810"/>
          </a:xfrm>
          <a:pattFill prst="zigZag">
            <a:fgClr>
              <a:srgbClr val="FFFF00"/>
            </a:fgClr>
            <a:bgClr>
              <a:schemeClr val="bg1"/>
            </a:bgClr>
          </a:pattFill>
        </p:grpSpPr>
        <p:cxnSp>
          <p:nvCxnSpPr>
            <p:cNvPr id="13" name="Straight Connector 12">
              <a:extLst>
                <a:ext uri="{FF2B5EF4-FFF2-40B4-BE49-F238E27FC236}">
                  <a16:creationId xmlns:a16="http://schemas.microsoft.com/office/drawing/2014/main" id="{48944360-35BD-3DF1-D674-DFD82BEA55CE}"/>
                </a:ext>
              </a:extLst>
            </p:cNvPr>
            <p:cNvCxnSpPr>
              <a:cxnSpLocks/>
            </p:cNvCxnSpPr>
            <p:nvPr/>
          </p:nvCxnSpPr>
          <p:spPr>
            <a:xfrm flipH="1">
              <a:off x="228600" y="228600"/>
              <a:ext cx="6789553" cy="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4" name="Straight Connector 13">
              <a:extLst>
                <a:ext uri="{FF2B5EF4-FFF2-40B4-BE49-F238E27FC236}">
                  <a16:creationId xmlns:a16="http://schemas.microsoft.com/office/drawing/2014/main" id="{1AEEA6DE-A2E2-B96C-3349-3C45AE2B3694}"/>
                </a:ext>
              </a:extLst>
            </p:cNvPr>
            <p:cNvCxnSpPr>
              <a:cxnSpLocks/>
            </p:cNvCxnSpPr>
            <p:nvPr/>
          </p:nvCxnSpPr>
          <p:spPr>
            <a:xfrm>
              <a:off x="228600" y="228600"/>
              <a:ext cx="0" cy="640080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5" name="Straight Connector 14">
              <a:extLst>
                <a:ext uri="{FF2B5EF4-FFF2-40B4-BE49-F238E27FC236}">
                  <a16:creationId xmlns:a16="http://schemas.microsoft.com/office/drawing/2014/main" id="{ADD33317-2E2B-6761-781B-05A85BE3B983}"/>
                </a:ext>
              </a:extLst>
            </p:cNvPr>
            <p:cNvCxnSpPr>
              <a:cxnSpLocks/>
            </p:cNvCxnSpPr>
            <p:nvPr/>
          </p:nvCxnSpPr>
          <p:spPr>
            <a:xfrm flipH="1" flipV="1">
              <a:off x="228600" y="6629400"/>
              <a:ext cx="8580975" cy="13009"/>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6" name="Straight Connector 15">
              <a:extLst>
                <a:ext uri="{FF2B5EF4-FFF2-40B4-BE49-F238E27FC236}">
                  <a16:creationId xmlns:a16="http://schemas.microsoft.com/office/drawing/2014/main" id="{44892414-249C-F643-FD63-B6739D3C3C11}"/>
                </a:ext>
              </a:extLst>
            </p:cNvPr>
            <p:cNvCxnSpPr>
              <a:cxnSpLocks/>
            </p:cNvCxnSpPr>
            <p:nvPr/>
          </p:nvCxnSpPr>
          <p:spPr>
            <a:xfrm>
              <a:off x="8809575" y="645638"/>
              <a:ext cx="0" cy="5996772"/>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grpSp>
      <p:graphicFrame>
        <p:nvGraphicFramePr>
          <p:cNvPr id="5" name="Table 4">
            <a:extLst>
              <a:ext uri="{FF2B5EF4-FFF2-40B4-BE49-F238E27FC236}">
                <a16:creationId xmlns:a16="http://schemas.microsoft.com/office/drawing/2014/main" id="{73FB63B6-2E3F-B3A2-4C21-53254B821E60}"/>
              </a:ext>
            </a:extLst>
          </p:cNvPr>
          <p:cNvGraphicFramePr>
            <a:graphicFrameLocks noGrp="1"/>
          </p:cNvGraphicFramePr>
          <p:nvPr>
            <p:extLst>
              <p:ext uri="{D42A27DB-BD31-4B8C-83A1-F6EECF244321}">
                <p14:modId xmlns:p14="http://schemas.microsoft.com/office/powerpoint/2010/main" val="75379490"/>
              </p:ext>
            </p:extLst>
          </p:nvPr>
        </p:nvGraphicFramePr>
        <p:xfrm>
          <a:off x="603923" y="2721073"/>
          <a:ext cx="11066608" cy="3167376"/>
        </p:xfrm>
        <a:graphic>
          <a:graphicData uri="http://schemas.openxmlformats.org/drawingml/2006/table">
            <a:tbl>
              <a:tblPr/>
              <a:tblGrid>
                <a:gridCol w="389592">
                  <a:extLst>
                    <a:ext uri="{9D8B030D-6E8A-4147-A177-3AD203B41FA5}">
                      <a16:colId xmlns:a16="http://schemas.microsoft.com/office/drawing/2014/main" val="2505909345"/>
                    </a:ext>
                  </a:extLst>
                </a:gridCol>
                <a:gridCol w="866340">
                  <a:extLst>
                    <a:ext uri="{9D8B030D-6E8A-4147-A177-3AD203B41FA5}">
                      <a16:colId xmlns:a16="http://schemas.microsoft.com/office/drawing/2014/main" val="1972700351"/>
                    </a:ext>
                  </a:extLst>
                </a:gridCol>
                <a:gridCol w="885329">
                  <a:extLst>
                    <a:ext uri="{9D8B030D-6E8A-4147-A177-3AD203B41FA5}">
                      <a16:colId xmlns:a16="http://schemas.microsoft.com/office/drawing/2014/main" val="1026225973"/>
                    </a:ext>
                  </a:extLst>
                </a:gridCol>
                <a:gridCol w="957390">
                  <a:extLst>
                    <a:ext uri="{9D8B030D-6E8A-4147-A177-3AD203B41FA5}">
                      <a16:colId xmlns:a16="http://schemas.microsoft.com/office/drawing/2014/main" val="3832536046"/>
                    </a:ext>
                  </a:extLst>
                </a:gridCol>
                <a:gridCol w="885329">
                  <a:extLst>
                    <a:ext uri="{9D8B030D-6E8A-4147-A177-3AD203B41FA5}">
                      <a16:colId xmlns:a16="http://schemas.microsoft.com/office/drawing/2014/main" val="4152516479"/>
                    </a:ext>
                  </a:extLst>
                </a:gridCol>
                <a:gridCol w="957390">
                  <a:extLst>
                    <a:ext uri="{9D8B030D-6E8A-4147-A177-3AD203B41FA5}">
                      <a16:colId xmlns:a16="http://schemas.microsoft.com/office/drawing/2014/main" val="2564230598"/>
                    </a:ext>
                  </a:extLst>
                </a:gridCol>
                <a:gridCol w="916212">
                  <a:extLst>
                    <a:ext uri="{9D8B030D-6E8A-4147-A177-3AD203B41FA5}">
                      <a16:colId xmlns:a16="http://schemas.microsoft.com/office/drawing/2014/main" val="4228412683"/>
                    </a:ext>
                  </a:extLst>
                </a:gridCol>
                <a:gridCol w="792678">
                  <a:extLst>
                    <a:ext uri="{9D8B030D-6E8A-4147-A177-3AD203B41FA5}">
                      <a16:colId xmlns:a16="http://schemas.microsoft.com/office/drawing/2014/main" val="3538289327"/>
                    </a:ext>
                  </a:extLst>
                </a:gridCol>
                <a:gridCol w="967685">
                  <a:extLst>
                    <a:ext uri="{9D8B030D-6E8A-4147-A177-3AD203B41FA5}">
                      <a16:colId xmlns:a16="http://schemas.microsoft.com/office/drawing/2014/main" val="2337813341"/>
                    </a:ext>
                  </a:extLst>
                </a:gridCol>
                <a:gridCol w="998568">
                  <a:extLst>
                    <a:ext uri="{9D8B030D-6E8A-4147-A177-3AD203B41FA5}">
                      <a16:colId xmlns:a16="http://schemas.microsoft.com/office/drawing/2014/main" val="936013135"/>
                    </a:ext>
                  </a:extLst>
                </a:gridCol>
                <a:gridCol w="792678">
                  <a:extLst>
                    <a:ext uri="{9D8B030D-6E8A-4147-A177-3AD203B41FA5}">
                      <a16:colId xmlns:a16="http://schemas.microsoft.com/office/drawing/2014/main" val="680425132"/>
                    </a:ext>
                  </a:extLst>
                </a:gridCol>
                <a:gridCol w="823561">
                  <a:extLst>
                    <a:ext uri="{9D8B030D-6E8A-4147-A177-3AD203B41FA5}">
                      <a16:colId xmlns:a16="http://schemas.microsoft.com/office/drawing/2014/main" val="1859393575"/>
                    </a:ext>
                  </a:extLst>
                </a:gridCol>
                <a:gridCol w="833856">
                  <a:extLst>
                    <a:ext uri="{9D8B030D-6E8A-4147-A177-3AD203B41FA5}">
                      <a16:colId xmlns:a16="http://schemas.microsoft.com/office/drawing/2014/main" val="91832811"/>
                    </a:ext>
                  </a:extLst>
                </a:gridCol>
              </a:tblGrid>
              <a:tr h="455052">
                <a:tc rowSpan="2">
                  <a:txBody>
                    <a:bodyPr/>
                    <a:lstStyle/>
                    <a:p>
                      <a:pPr rtl="0" fontAlgn="ctr"/>
                      <a:r>
                        <a:rPr lang="en-US" sz="1100" b="1">
                          <a:effectLst/>
                          <a:latin typeface="Times New Roman" panose="02020603050405020304" pitchFamily="18" charset="0"/>
                          <a:cs typeface="Times New Roman" panose="02020603050405020304" pitchFamily="18" charset="0"/>
                        </a:rPr>
                        <a:t>№</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rtl="0" fontAlgn="ctr"/>
                      <a:r>
                        <a:rPr lang="mn-MN" sz="1100" b="1">
                          <a:effectLst/>
                          <a:latin typeface="Times New Roman" panose="02020603050405020304" pitchFamily="18" charset="0"/>
                          <a:cs typeface="Times New Roman" panose="02020603050405020304" pitchFamily="18" charset="0"/>
                        </a:rPr>
                        <a:t>Салбар</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gridSpan="3">
                  <a:txBody>
                    <a:bodyPr/>
                    <a:lstStyle/>
                    <a:p>
                      <a:pPr algn="ctr" rtl="0" fontAlgn="ctr"/>
                      <a:r>
                        <a:rPr lang="mn-MN" sz="1100" b="1">
                          <a:effectLst/>
                          <a:latin typeface="Times New Roman" panose="02020603050405020304" pitchFamily="18" charset="0"/>
                          <a:cs typeface="Times New Roman" panose="02020603050405020304" pitchFamily="18" charset="0"/>
                        </a:rPr>
                        <a:t>Нийт хүлээн авсан буудайн хэмжээ, цэвэр жингээр</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hMerge="1">
                  <a:txBody>
                    <a:bodyPr/>
                    <a:lstStyle/>
                    <a:p>
                      <a:endParaRPr lang="en-US"/>
                    </a:p>
                  </a:txBody>
                  <a:tcPr/>
                </a:tc>
                <a:tc gridSpan="4">
                  <a:txBody>
                    <a:bodyPr/>
                    <a:lstStyle/>
                    <a:p>
                      <a:pPr algn="ctr" rtl="0" fontAlgn="ctr"/>
                      <a:r>
                        <a:rPr lang="mn-MN" sz="1100" b="1">
                          <a:effectLst/>
                          <a:latin typeface="Times New Roman" panose="02020603050405020304" pitchFamily="18" charset="0"/>
                          <a:cs typeface="Times New Roman" panose="02020603050405020304" pitchFamily="18" charset="0"/>
                        </a:rPr>
                        <a:t>Үүнээс өр төлбөрт тушаасан буудайн хэмжээ, үнийн дүн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ctr"/>
                      <a:r>
                        <a:rPr lang="mn-MN" sz="1100" b="1" dirty="0">
                          <a:effectLst/>
                          <a:latin typeface="Times New Roman" panose="02020603050405020304" pitchFamily="18" charset="0"/>
                          <a:cs typeface="Times New Roman" panose="02020603050405020304" pitchFamily="18" charset="0"/>
                        </a:rPr>
                        <a:t>Худалдан авалт хийсэн буудайн хэмжээ, Үнийн дүн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06794163"/>
                  </a:ext>
                </a:extLst>
              </a:tr>
              <a:tr h="455052">
                <a:tc vMerge="1">
                  <a:txBody>
                    <a:bodyPr/>
                    <a:lstStyle/>
                    <a:p>
                      <a:endParaRPr lang="en-US"/>
                    </a:p>
                  </a:txBody>
                  <a:tcPr/>
                </a:tc>
                <a:tc vMerge="1">
                  <a:txBody>
                    <a:bodyPr/>
                    <a:lstStyle/>
                    <a:p>
                      <a:endParaRPr lang="en-US"/>
                    </a:p>
                  </a:txBody>
                  <a:tcPr/>
                </a:tc>
                <a:tc>
                  <a:txBody>
                    <a:bodyPr/>
                    <a:lstStyle/>
                    <a:p>
                      <a:pPr algn="ctr" rtl="0" fontAlgn="ctr"/>
                      <a:r>
                        <a:rPr lang="mn-MN" sz="1100" b="1">
                          <a:effectLst/>
                          <a:latin typeface="Times New Roman" panose="02020603050405020304" pitchFamily="18" charset="0"/>
                          <a:cs typeface="Times New Roman" panose="02020603050405020304" pitchFamily="18" charset="0"/>
                        </a:rPr>
                        <a:t>Харилцагчийн тоо</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Буудайн хэмжээ, тн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dirty="0">
                          <a:effectLst/>
                          <a:latin typeface="Times New Roman" panose="02020603050405020304" pitchFamily="18" charset="0"/>
                          <a:cs typeface="Times New Roman" panose="02020603050405020304" pitchFamily="18" charset="0"/>
                        </a:rPr>
                        <a:t>Үнийн дүн, сая.төг</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Харилцагчийн тоо</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Буудайн хэмжээ, тн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Үнийн дүн, сая.төг</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Хувь</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Харилцагчийн тоо</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dirty="0">
                          <a:effectLst/>
                          <a:latin typeface="Times New Roman" panose="02020603050405020304" pitchFamily="18" charset="0"/>
                          <a:cs typeface="Times New Roman" panose="02020603050405020304" pitchFamily="18" charset="0"/>
                        </a:rPr>
                        <a:t>Буудайн хэмжээ, тн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Үнийн дүн, сая.төг</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a:effectLst/>
                          <a:latin typeface="Times New Roman" panose="02020603050405020304" pitchFamily="18" charset="0"/>
                          <a:cs typeface="Times New Roman" panose="02020603050405020304" pitchFamily="18" charset="0"/>
                        </a:rPr>
                        <a:t>Хувь</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20822273"/>
                  </a:ext>
                </a:extLst>
              </a:tr>
              <a:tr h="376212">
                <a:tc>
                  <a:txBody>
                    <a:bodyPr/>
                    <a:lstStyle/>
                    <a:p>
                      <a:pPr algn="ctr" rtl="0" fontAlgn="ctr"/>
                      <a:r>
                        <a:rPr lang="en-US" sz="1100" b="0">
                          <a:effectLst/>
                          <a:latin typeface="Times New Roman" panose="02020603050405020304" pitchFamily="18" charset="0"/>
                          <a:cs typeface="Times New Roman" panose="02020603050405020304" pitchFamily="18" charset="0"/>
                        </a:rPr>
                        <a:t>1</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rtl="0" fontAlgn="ctr"/>
                      <a:r>
                        <a:rPr lang="mn-MN" sz="1100" b="0">
                          <a:effectLst/>
                          <a:latin typeface="Times New Roman" panose="02020603050405020304" pitchFamily="18" charset="0"/>
                          <a:cs typeface="Times New Roman" panose="02020603050405020304" pitchFamily="18" charset="0"/>
                        </a:rPr>
                        <a:t>Хөтөл</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74</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8,470.09</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7,609.93</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59</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4,451.84</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dirty="0">
                          <a:effectLst/>
                          <a:latin typeface="Times New Roman" panose="02020603050405020304" pitchFamily="18" charset="0"/>
                          <a:cs typeface="Times New Roman" panose="02020603050405020304" pitchFamily="18" charset="0"/>
                        </a:rPr>
                        <a:t>4,004.86</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a:effectLst/>
                          <a:latin typeface="Times New Roman" panose="02020603050405020304" pitchFamily="18" charset="0"/>
                          <a:cs typeface="Times New Roman" panose="02020603050405020304" pitchFamily="18" charset="0"/>
                        </a:rPr>
                        <a:t>52.56%</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41</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4,018.25</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3,605.07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47.44%</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204947223"/>
                  </a:ext>
                </a:extLst>
              </a:tr>
              <a:tr h="376212">
                <a:tc>
                  <a:txBody>
                    <a:bodyPr/>
                    <a:lstStyle/>
                    <a:p>
                      <a:pPr algn="ctr" rtl="0" fontAlgn="ctr"/>
                      <a:r>
                        <a:rPr lang="en-US" sz="1100" b="0">
                          <a:effectLst/>
                          <a:latin typeface="Times New Roman" panose="02020603050405020304" pitchFamily="18" charset="0"/>
                          <a:cs typeface="Times New Roman" panose="02020603050405020304" pitchFamily="18" charset="0"/>
                        </a:rPr>
                        <a:t>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rtl="0" fontAlgn="ctr"/>
                      <a:r>
                        <a:rPr lang="mn-MN" sz="1100" b="0">
                          <a:effectLst/>
                          <a:latin typeface="Times New Roman" panose="02020603050405020304" pitchFamily="18" charset="0"/>
                          <a:cs typeface="Times New Roman" panose="02020603050405020304" pitchFamily="18" charset="0"/>
                        </a:rPr>
                        <a:t>Булган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37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2,526.28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dirty="0">
                          <a:effectLst/>
                          <a:latin typeface="Times New Roman" panose="02020603050405020304" pitchFamily="18" charset="0"/>
                          <a:cs typeface="Times New Roman" panose="02020603050405020304" pitchFamily="18" charset="0"/>
                        </a:rPr>
                        <a:t>2,261.88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32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1,369.23</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1,227.98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a:effectLst/>
                          <a:latin typeface="Times New Roman" panose="02020603050405020304" pitchFamily="18" charset="0"/>
                          <a:cs typeface="Times New Roman" panose="02020603050405020304" pitchFamily="18" charset="0"/>
                        </a:rPr>
                        <a:t>54.20%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25</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1,157.05</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1,033.90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45.80%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504155759"/>
                  </a:ext>
                </a:extLst>
              </a:tr>
              <a:tr h="376212">
                <a:tc>
                  <a:txBody>
                    <a:bodyPr/>
                    <a:lstStyle/>
                    <a:p>
                      <a:pPr algn="ctr" rtl="0" fontAlgn="ctr"/>
                      <a:r>
                        <a:rPr lang="en-US" sz="1100" b="0">
                          <a:effectLst/>
                          <a:latin typeface="Times New Roman" panose="02020603050405020304" pitchFamily="18" charset="0"/>
                          <a:cs typeface="Times New Roman" panose="02020603050405020304" pitchFamily="18" charset="0"/>
                        </a:rPr>
                        <a:t>3</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rtl="0" fontAlgn="ctr"/>
                      <a:r>
                        <a:rPr lang="mn-MN" sz="1100" b="0">
                          <a:effectLst/>
                          <a:latin typeface="Times New Roman" panose="02020603050405020304" pitchFamily="18" charset="0"/>
                          <a:cs typeface="Times New Roman" panose="02020603050405020304" pitchFamily="18" charset="0"/>
                        </a:rPr>
                        <a:t>Сэлэнгэ</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37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8,767.73</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7,776.90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33</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2,903.48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2,614.22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a:effectLst/>
                          <a:latin typeface="Times New Roman" panose="02020603050405020304" pitchFamily="18" charset="0"/>
                          <a:cs typeface="Times New Roman" panose="02020603050405020304" pitchFamily="18" charset="0"/>
                        </a:rPr>
                        <a:t>33.12%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31</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5,864.25</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5,162.67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66.88%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360093169"/>
                  </a:ext>
                </a:extLst>
              </a:tr>
              <a:tr h="376212">
                <a:tc>
                  <a:txBody>
                    <a:bodyPr/>
                    <a:lstStyle/>
                    <a:p>
                      <a:pPr algn="ctr" rtl="0" fontAlgn="ctr"/>
                      <a:r>
                        <a:rPr lang="mn-MN" sz="1100" b="0" dirty="0">
                          <a:effectLst/>
                          <a:latin typeface="Times New Roman" panose="02020603050405020304" pitchFamily="18" charset="0"/>
                          <a:cs typeface="Times New Roman" panose="02020603050405020304" pitchFamily="18" charset="0"/>
                        </a:rPr>
                        <a:t>4</a:t>
                      </a:r>
                      <a:endParaRPr lang="en-US" sz="1100" b="0" dirty="0">
                        <a:effectLst/>
                        <a:latin typeface="Times New Roman" panose="02020603050405020304" pitchFamily="18" charset="0"/>
                        <a:cs typeface="Times New Roman" panose="02020603050405020304" pitchFamily="18" charset="0"/>
                      </a:endParaRP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rtl="0" fontAlgn="ctr"/>
                      <a:r>
                        <a:rPr lang="mn-MN" sz="1100" b="0">
                          <a:effectLst/>
                          <a:latin typeface="Times New Roman" panose="02020603050405020304" pitchFamily="18" charset="0"/>
                          <a:cs typeface="Times New Roman" panose="02020603050405020304" pitchFamily="18" charset="0"/>
                        </a:rPr>
                        <a:t>Хархорин</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257.38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249.97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257.38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200.88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a:effectLst/>
                          <a:latin typeface="Times New Roman" panose="02020603050405020304" pitchFamily="18" charset="0"/>
                          <a:cs typeface="Times New Roman" panose="02020603050405020304" pitchFamily="18" charset="0"/>
                        </a:rPr>
                        <a:t>100.00%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dirty="0">
                          <a:effectLst/>
                          <a:latin typeface="Times New Roman" panose="02020603050405020304" pitchFamily="18" charset="0"/>
                          <a:cs typeface="Times New Roman" panose="02020603050405020304" pitchFamily="18" charset="0"/>
                        </a:rPr>
                        <a:t>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0.00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mn-MN" sz="1100" b="0" dirty="0">
                          <a:effectLst/>
                          <a:latin typeface="Times New Roman" panose="02020603050405020304" pitchFamily="18" charset="0"/>
                          <a:cs typeface="Times New Roman" panose="02020603050405020304" pitchFamily="18" charset="0"/>
                        </a:rPr>
                        <a:t>0</a:t>
                      </a:r>
                      <a:endParaRPr lang="en-US" sz="1100" b="0" dirty="0">
                        <a:effectLst/>
                        <a:latin typeface="Times New Roman" panose="02020603050405020304" pitchFamily="18" charset="0"/>
                        <a:cs typeface="Times New Roman" panose="02020603050405020304" pitchFamily="18" charset="0"/>
                      </a:endParaRP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dirty="0">
                          <a:effectLst/>
                          <a:latin typeface="Times New Roman" panose="02020603050405020304" pitchFamily="18" charset="0"/>
                          <a:cs typeface="Times New Roman" panose="02020603050405020304" pitchFamily="18" charset="0"/>
                        </a:rPr>
                        <a:t>0.00%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042453709"/>
                  </a:ext>
                </a:extLst>
              </a:tr>
              <a:tr h="376212">
                <a:tc>
                  <a:txBody>
                    <a:bodyPr/>
                    <a:lstStyle/>
                    <a:p>
                      <a:pPr algn="ctr" rtl="0" fontAlgn="ctr"/>
                      <a:r>
                        <a:rPr lang="mn-MN" sz="1100" b="0" dirty="0">
                          <a:effectLst/>
                          <a:latin typeface="Times New Roman" panose="02020603050405020304" pitchFamily="18" charset="0"/>
                          <a:cs typeface="Times New Roman" panose="02020603050405020304" pitchFamily="18" charset="0"/>
                        </a:rPr>
                        <a:t>5</a:t>
                      </a:r>
                      <a:endParaRPr lang="en-US" sz="1100" b="0" dirty="0">
                        <a:effectLst/>
                        <a:latin typeface="Times New Roman" panose="02020603050405020304" pitchFamily="18" charset="0"/>
                        <a:cs typeface="Times New Roman" panose="02020603050405020304" pitchFamily="18" charset="0"/>
                      </a:endParaRP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rtl="0" fontAlgn="ctr"/>
                      <a:r>
                        <a:rPr lang="mn-MN" sz="1100" b="0">
                          <a:effectLst/>
                          <a:latin typeface="Times New Roman" panose="02020603050405020304" pitchFamily="18" charset="0"/>
                          <a:cs typeface="Times New Roman" panose="02020603050405020304" pitchFamily="18" charset="0"/>
                        </a:rPr>
                        <a:t>Угтаал</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dirty="0">
                          <a:effectLst/>
                          <a:latin typeface="Times New Roman" panose="02020603050405020304" pitchFamily="18" charset="0"/>
                          <a:cs typeface="Times New Roman" panose="02020603050405020304" pitchFamily="18" charset="0"/>
                        </a:rPr>
                        <a:t>48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dirty="0">
                          <a:effectLst/>
                          <a:latin typeface="Times New Roman" panose="02020603050405020304" pitchFamily="18" charset="0"/>
                          <a:cs typeface="Times New Roman" panose="02020603050405020304" pitchFamily="18" charset="0"/>
                        </a:rPr>
                        <a:t>7,019.67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dirty="0">
                          <a:effectLst/>
                          <a:latin typeface="Times New Roman" panose="02020603050405020304" pitchFamily="18" charset="0"/>
                          <a:cs typeface="Times New Roman" panose="02020603050405020304" pitchFamily="18" charset="0"/>
                        </a:rPr>
                        <a:t>6,487.29</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dirty="0">
                          <a:effectLst/>
                          <a:latin typeface="Times New Roman" panose="02020603050405020304" pitchFamily="18" charset="0"/>
                          <a:cs typeface="Times New Roman" panose="02020603050405020304" pitchFamily="18" charset="0"/>
                        </a:rPr>
                        <a:t>28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dirty="0">
                          <a:effectLst/>
                          <a:latin typeface="Times New Roman" panose="02020603050405020304" pitchFamily="18" charset="0"/>
                          <a:cs typeface="Times New Roman" panose="02020603050405020304" pitchFamily="18" charset="0"/>
                        </a:rPr>
                        <a:t>2,019.02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dirty="0">
                          <a:effectLst/>
                          <a:latin typeface="Times New Roman" panose="02020603050405020304" pitchFamily="18" charset="0"/>
                          <a:cs typeface="Times New Roman" panose="02020603050405020304" pitchFamily="18" charset="0"/>
                        </a:rPr>
                        <a:t>1,566.41</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dirty="0">
                          <a:effectLst/>
                          <a:latin typeface="Times New Roman" panose="02020603050405020304" pitchFamily="18" charset="0"/>
                          <a:cs typeface="Times New Roman" panose="02020603050405020304" pitchFamily="18" charset="0"/>
                        </a:rPr>
                        <a:t>28.76%</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0">
                          <a:effectLst/>
                          <a:latin typeface="Times New Roman" panose="02020603050405020304" pitchFamily="18" charset="0"/>
                          <a:cs typeface="Times New Roman" panose="02020603050405020304" pitchFamily="18" charset="0"/>
                        </a:rPr>
                        <a:t>29</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a:effectLst/>
                          <a:latin typeface="Times New Roman" panose="02020603050405020304" pitchFamily="18" charset="0"/>
                          <a:cs typeface="Times New Roman" panose="02020603050405020304" pitchFamily="18" charset="0"/>
                        </a:rPr>
                        <a:t>5,000.65</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dirty="0">
                          <a:effectLst/>
                          <a:latin typeface="Times New Roman" panose="02020603050405020304" pitchFamily="18" charset="0"/>
                          <a:cs typeface="Times New Roman" panose="02020603050405020304" pitchFamily="18" charset="0"/>
                        </a:rPr>
                        <a:t>4,920.88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0" dirty="0">
                          <a:effectLst/>
                          <a:latin typeface="Times New Roman" panose="02020603050405020304" pitchFamily="18" charset="0"/>
                          <a:cs typeface="Times New Roman" panose="02020603050405020304" pitchFamily="18" charset="0"/>
                        </a:rPr>
                        <a:t>71.24%</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444439807"/>
                  </a:ext>
                </a:extLst>
              </a:tr>
              <a:tr h="376212">
                <a:tc gridSpan="2">
                  <a:txBody>
                    <a:bodyPr/>
                    <a:lstStyle/>
                    <a:p>
                      <a:pPr algn="ctr" rtl="0" fontAlgn="ctr"/>
                      <a:r>
                        <a:rPr lang="mn-MN" sz="1100" b="1" dirty="0">
                          <a:effectLst/>
                          <a:latin typeface="Times New Roman" panose="02020603050405020304" pitchFamily="18" charset="0"/>
                          <a:cs typeface="Times New Roman" panose="02020603050405020304" pitchFamily="18" charset="0"/>
                        </a:rPr>
                        <a:t>Нийт</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a:txBody>
                    <a:bodyPr/>
                    <a:lstStyle/>
                    <a:p>
                      <a:pPr algn="ctr" rtl="0" fontAlgn="ctr"/>
                      <a:r>
                        <a:rPr lang="en-US" sz="1100" b="1">
                          <a:effectLst/>
                          <a:latin typeface="Times New Roman" panose="02020603050405020304" pitchFamily="18" charset="0"/>
                          <a:cs typeface="Times New Roman" panose="02020603050405020304" pitchFamily="18" charset="0"/>
                        </a:rPr>
                        <a:t>198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a:effectLst/>
                          <a:latin typeface="Times New Roman" panose="02020603050405020304" pitchFamily="18" charset="0"/>
                          <a:cs typeface="Times New Roman" panose="02020603050405020304" pitchFamily="18" charset="0"/>
                        </a:rPr>
                        <a:t>27,041.16</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a:effectLst/>
                          <a:latin typeface="Times New Roman" panose="02020603050405020304" pitchFamily="18" charset="0"/>
                          <a:cs typeface="Times New Roman" panose="02020603050405020304" pitchFamily="18" charset="0"/>
                        </a:rPr>
                        <a:t>24,385.97</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a:effectLst/>
                          <a:latin typeface="Times New Roman" panose="02020603050405020304" pitchFamily="18" charset="0"/>
                          <a:cs typeface="Times New Roman" panose="02020603050405020304" pitchFamily="18" charset="0"/>
                        </a:rPr>
                        <a:t>154</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a:effectLst/>
                          <a:latin typeface="Times New Roman" panose="02020603050405020304" pitchFamily="18" charset="0"/>
                          <a:cs typeface="Times New Roman" panose="02020603050405020304" pitchFamily="18" charset="0"/>
                        </a:rPr>
                        <a:t>11,000.96</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mn-MN" sz="1100" b="1" dirty="0">
                          <a:effectLst/>
                          <a:latin typeface="Times New Roman" panose="02020603050405020304" pitchFamily="18" charset="0"/>
                          <a:cs typeface="Times New Roman" panose="02020603050405020304" pitchFamily="18" charset="0"/>
                        </a:rPr>
                        <a:t>10</a:t>
                      </a:r>
                      <a:r>
                        <a:rPr lang="en-US" sz="1100" b="1" dirty="0">
                          <a:effectLst/>
                          <a:latin typeface="Times New Roman" panose="02020603050405020304" pitchFamily="18" charset="0"/>
                          <a:cs typeface="Times New Roman" panose="02020603050405020304" pitchFamily="18" charset="0"/>
                        </a:rPr>
                        <a:t>,</a:t>
                      </a:r>
                      <a:r>
                        <a:rPr lang="mn-MN" sz="1100" b="1" dirty="0">
                          <a:effectLst/>
                          <a:latin typeface="Times New Roman" panose="02020603050405020304" pitchFamily="18" charset="0"/>
                          <a:cs typeface="Times New Roman" panose="02020603050405020304" pitchFamily="18" charset="0"/>
                        </a:rPr>
                        <a:t>00</a:t>
                      </a:r>
                      <a:r>
                        <a:rPr lang="en-US" sz="1100" b="1" dirty="0">
                          <a:effectLst/>
                          <a:latin typeface="Times New Roman" panose="02020603050405020304" pitchFamily="18" charset="0"/>
                          <a:cs typeface="Times New Roman" panose="02020603050405020304" pitchFamily="18" charset="0"/>
                        </a:rPr>
                        <a:t>4.35</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1">
                          <a:effectLst/>
                          <a:latin typeface="Times New Roman" panose="02020603050405020304" pitchFamily="18" charset="0"/>
                          <a:cs typeface="Times New Roman" panose="02020603050405020304" pitchFamily="18" charset="0"/>
                        </a:rPr>
                        <a:t>40.68%</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dirty="0">
                          <a:effectLst/>
                          <a:latin typeface="Times New Roman" panose="02020603050405020304" pitchFamily="18" charset="0"/>
                          <a:cs typeface="Times New Roman" panose="02020603050405020304" pitchFamily="18" charset="0"/>
                        </a:rPr>
                        <a:t>126</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dirty="0">
                          <a:effectLst/>
                          <a:latin typeface="Times New Roman" panose="02020603050405020304" pitchFamily="18" charset="0"/>
                          <a:cs typeface="Times New Roman" panose="02020603050405020304" pitchFamily="18" charset="0"/>
                        </a:rPr>
                        <a:t>16,040.20</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rtl="0" fontAlgn="ctr"/>
                      <a:r>
                        <a:rPr lang="en-US" sz="1100" b="1" dirty="0">
                          <a:effectLst/>
                          <a:latin typeface="Times New Roman" panose="02020603050405020304" pitchFamily="18" charset="0"/>
                          <a:cs typeface="Times New Roman" panose="02020603050405020304" pitchFamily="18" charset="0"/>
                        </a:rPr>
                        <a:t>14,771.61</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rtl="0" fontAlgn="ctr"/>
                      <a:r>
                        <a:rPr lang="en-US" sz="1100" b="1" dirty="0">
                          <a:effectLst/>
                          <a:latin typeface="Times New Roman" panose="02020603050405020304" pitchFamily="18" charset="0"/>
                          <a:cs typeface="Times New Roman" panose="02020603050405020304" pitchFamily="18" charset="0"/>
                        </a:rPr>
                        <a:t>59.32%</a:t>
                      </a:r>
                    </a:p>
                  </a:txBody>
                  <a:tcPr marL="28575" marR="28575" marT="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786733523"/>
                  </a:ext>
                </a:extLst>
              </a:tr>
            </a:tbl>
          </a:graphicData>
        </a:graphic>
      </p:graphicFrame>
    </p:spTree>
    <p:extLst>
      <p:ext uri="{BB962C8B-B14F-4D97-AF65-F5344CB8AC3E}">
        <p14:creationId xmlns:p14="http://schemas.microsoft.com/office/powerpoint/2010/main" val="108568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7F42D-77F4-AAE2-EED1-461BC6C1E982}"/>
              </a:ext>
            </a:extLst>
          </p:cNvPr>
          <p:cNvSpPr>
            <a:spLocks noGrp="1"/>
          </p:cNvSpPr>
          <p:nvPr>
            <p:ph type="title"/>
          </p:nvPr>
        </p:nvSpPr>
        <p:spPr>
          <a:xfrm>
            <a:off x="731736" y="-117908"/>
            <a:ext cx="10515600" cy="1325563"/>
          </a:xfrm>
        </p:spPr>
        <p:txBody>
          <a:bodyPr>
            <a:normAutofit/>
          </a:bodyPr>
          <a:lstStyle/>
          <a:p>
            <a:r>
              <a:rPr lang="mn-MN" sz="2400" b="1" dirty="0">
                <a:latin typeface="Times New Roman" panose="02020603050405020304" pitchFamily="18" charset="0"/>
                <a:cs typeface="Times New Roman" panose="02020603050405020304" pitchFamily="18" charset="0"/>
              </a:rPr>
              <a:t>           Хууль шүүхийн байгууллагаар өр төлбөр барагдуулалт</a:t>
            </a:r>
            <a:endParaRPr lang="en-US" sz="2400" b="1" dirty="0">
              <a:latin typeface="Times New Roman" panose="02020603050405020304" pitchFamily="18" charset="0"/>
              <a:cs typeface="Times New Roman" panose="02020603050405020304" pitchFamily="18" charset="0"/>
            </a:endParaRPr>
          </a:p>
        </p:txBody>
      </p:sp>
      <p:graphicFrame>
        <p:nvGraphicFramePr>
          <p:cNvPr id="12" name="Content Placeholder 11">
            <a:extLst>
              <a:ext uri="{FF2B5EF4-FFF2-40B4-BE49-F238E27FC236}">
                <a16:creationId xmlns:a16="http://schemas.microsoft.com/office/drawing/2014/main" id="{4AB9C2D1-5250-114C-6714-EEB81EF6403F}"/>
              </a:ext>
            </a:extLst>
          </p:cNvPr>
          <p:cNvGraphicFramePr>
            <a:graphicFrameLocks noGrp="1"/>
          </p:cNvGraphicFramePr>
          <p:nvPr>
            <p:ph idx="1"/>
            <p:extLst>
              <p:ext uri="{D42A27DB-BD31-4B8C-83A1-F6EECF244321}">
                <p14:modId xmlns:p14="http://schemas.microsoft.com/office/powerpoint/2010/main" val="242379978"/>
              </p:ext>
            </p:extLst>
          </p:nvPr>
        </p:nvGraphicFramePr>
        <p:xfrm>
          <a:off x="784970" y="4132718"/>
          <a:ext cx="10515595" cy="2157248"/>
        </p:xfrm>
        <a:graphic>
          <a:graphicData uri="http://schemas.openxmlformats.org/drawingml/2006/table">
            <a:tbl>
              <a:tblPr>
                <a:tableStyleId>{5C22544A-7EE6-4342-B048-85BDC9FD1C3A}</a:tableStyleId>
              </a:tblPr>
              <a:tblGrid>
                <a:gridCol w="366487">
                  <a:extLst>
                    <a:ext uri="{9D8B030D-6E8A-4147-A177-3AD203B41FA5}">
                      <a16:colId xmlns:a16="http://schemas.microsoft.com/office/drawing/2014/main" val="4239137274"/>
                    </a:ext>
                  </a:extLst>
                </a:gridCol>
                <a:gridCol w="4760685">
                  <a:extLst>
                    <a:ext uri="{9D8B030D-6E8A-4147-A177-3AD203B41FA5}">
                      <a16:colId xmlns:a16="http://schemas.microsoft.com/office/drawing/2014/main" val="420216216"/>
                    </a:ext>
                  </a:extLst>
                </a:gridCol>
                <a:gridCol w="1516255">
                  <a:extLst>
                    <a:ext uri="{9D8B030D-6E8A-4147-A177-3AD203B41FA5}">
                      <a16:colId xmlns:a16="http://schemas.microsoft.com/office/drawing/2014/main" val="2246551394"/>
                    </a:ext>
                  </a:extLst>
                </a:gridCol>
                <a:gridCol w="1252760">
                  <a:extLst>
                    <a:ext uri="{9D8B030D-6E8A-4147-A177-3AD203B41FA5}">
                      <a16:colId xmlns:a16="http://schemas.microsoft.com/office/drawing/2014/main" val="4160652671"/>
                    </a:ext>
                  </a:extLst>
                </a:gridCol>
                <a:gridCol w="1366648">
                  <a:extLst>
                    <a:ext uri="{9D8B030D-6E8A-4147-A177-3AD203B41FA5}">
                      <a16:colId xmlns:a16="http://schemas.microsoft.com/office/drawing/2014/main" val="2154723819"/>
                    </a:ext>
                  </a:extLst>
                </a:gridCol>
                <a:gridCol w="1252760">
                  <a:extLst>
                    <a:ext uri="{9D8B030D-6E8A-4147-A177-3AD203B41FA5}">
                      <a16:colId xmlns:a16="http://schemas.microsoft.com/office/drawing/2014/main" val="3438085010"/>
                    </a:ext>
                  </a:extLst>
                </a:gridCol>
              </a:tblGrid>
              <a:tr h="269656">
                <a:tc rowSpan="2">
                  <a:txBody>
                    <a:bodyPr/>
                    <a:lstStyle/>
                    <a:p>
                      <a:pPr algn="ctr" fontAlgn="ctr"/>
                      <a:r>
                        <a:rPr lang="en-US" sz="1600" b="1" u="none" strike="noStrike" dirty="0">
                          <a:effectLst/>
                          <a:latin typeface="Times New Roman" panose="02020603050405020304" pitchFamily="18" charset="0"/>
                          <a:cs typeface="Times New Roman" panose="02020603050405020304" pitchFamily="18" charset="0"/>
                        </a:rPr>
                        <a:t>№</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600" b="1" u="none" strike="noStrike" dirty="0">
                          <a:effectLst/>
                          <a:latin typeface="Times New Roman" panose="02020603050405020304" pitchFamily="18" charset="0"/>
                          <a:cs typeface="Times New Roman" panose="02020603050405020304" pitchFamily="18" charset="0"/>
                        </a:rPr>
                        <a:t>Хууль шүүхийн байгууллагаар шийдвэрлүүлсэн байдал</a:t>
                      </a:r>
                      <a:endParaRPr lang="mn-M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600" b="1" u="none" strike="noStrike" dirty="0">
                          <a:effectLst/>
                          <a:latin typeface="Times New Roman" panose="02020603050405020304" pitchFamily="18" charset="0"/>
                          <a:cs typeface="Times New Roman" panose="02020603050405020304" pitchFamily="18" charset="0"/>
                        </a:rPr>
                        <a:t>Харилцагчийн тоо</a:t>
                      </a:r>
                      <a:endParaRPr lang="mn-M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600" b="1" u="none" strike="noStrike" dirty="0">
                          <a:effectLst/>
                          <a:latin typeface="Times New Roman" panose="02020603050405020304" pitchFamily="18" charset="0"/>
                          <a:cs typeface="Times New Roman" panose="02020603050405020304" pitchFamily="18" charset="0"/>
                        </a:rPr>
                        <a:t>Дүн, сая төг</a:t>
                      </a:r>
                      <a:endParaRPr lang="mn-M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gridSpan="2">
                  <a:txBody>
                    <a:bodyPr/>
                    <a:lstStyle/>
                    <a:p>
                      <a:pPr algn="ctr" fontAlgn="ctr"/>
                      <a:r>
                        <a:rPr lang="mn-MN" sz="1600" b="1" u="none" strike="noStrike">
                          <a:effectLst/>
                          <a:latin typeface="Times New Roman" panose="02020603050405020304" pitchFamily="18" charset="0"/>
                          <a:cs typeface="Times New Roman" panose="02020603050405020304" pitchFamily="18" charset="0"/>
                        </a:rPr>
                        <a:t>Төлөлт хийгдсэн</a:t>
                      </a:r>
                      <a:endParaRPr lang="mn-M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extLst>
                  <a:ext uri="{0D108BD9-81ED-4DB2-BD59-A6C34878D82A}">
                    <a16:rowId xmlns:a16="http://schemas.microsoft.com/office/drawing/2014/main" val="2088916296"/>
                  </a:ext>
                </a:extLst>
              </a:tr>
              <a:tr h="53931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mn-MN" sz="1600" b="1" u="none" strike="noStrike" dirty="0">
                          <a:effectLst/>
                          <a:latin typeface="Times New Roman" panose="02020603050405020304" pitchFamily="18" charset="0"/>
                          <a:cs typeface="Times New Roman" panose="02020603050405020304" pitchFamily="18" charset="0"/>
                        </a:rPr>
                        <a:t>Харилцагчийн тоо</a:t>
                      </a:r>
                      <a:endParaRPr lang="mn-M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600" b="1" u="none" strike="noStrike" dirty="0">
                          <a:effectLst/>
                          <a:latin typeface="Times New Roman" panose="02020603050405020304" pitchFamily="18" charset="0"/>
                          <a:cs typeface="Times New Roman" panose="02020603050405020304" pitchFamily="18" charset="0"/>
                        </a:rPr>
                        <a:t>дүн, сая төг</a:t>
                      </a:r>
                      <a:endParaRPr lang="mn-M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3920182997"/>
                  </a:ext>
                </a:extLst>
              </a:tr>
              <a:tr h="269656">
                <a:tc>
                  <a:txBody>
                    <a:bodyPr/>
                    <a:lstStyle/>
                    <a:p>
                      <a:pPr algn="ctr" fontAlgn="ctr"/>
                      <a:r>
                        <a:rPr lang="en-US" sz="1600" u="none" strike="noStrike" dirty="0">
                          <a:effectLst/>
                          <a:latin typeface="Times New Roman" panose="02020603050405020304" pitchFamily="18" charset="0"/>
                          <a:cs typeface="Times New Roman" panose="02020603050405020304" pitchFamily="18" charset="0"/>
                        </a:rPr>
                        <a:t>1</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600" u="none" strike="noStrike">
                          <a:effectLst/>
                          <a:latin typeface="Times New Roman" panose="02020603050405020304" pitchFamily="18" charset="0"/>
                          <a:cs typeface="Times New Roman" panose="02020603050405020304" pitchFamily="18" charset="0"/>
                        </a:rPr>
                        <a:t>Нэхэмжлэл гаргасан </a:t>
                      </a:r>
                      <a:endParaRPr lang="mn-MN"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600" u="none" strike="noStrike">
                          <a:effectLst/>
                          <a:latin typeface="Times New Roman" panose="02020603050405020304" pitchFamily="18" charset="0"/>
                          <a:cs typeface="Times New Roman" panose="02020603050405020304" pitchFamily="18" charset="0"/>
                        </a:rPr>
                        <a:t>678</a:t>
                      </a:r>
                      <a:endParaRPr lang="mn-MN"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 </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 </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407176039"/>
                  </a:ext>
                </a:extLst>
              </a:tr>
              <a:tr h="269656">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2</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600" u="none" strike="noStrike">
                          <a:effectLst/>
                          <a:latin typeface="Times New Roman" panose="02020603050405020304" pitchFamily="18" charset="0"/>
                          <a:cs typeface="Times New Roman" panose="02020603050405020304" pitchFamily="18" charset="0"/>
                        </a:rPr>
                        <a:t>Шүүхийн шийдвэр гарсан </a:t>
                      </a:r>
                      <a:endParaRPr lang="mn-MN"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396</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dirty="0">
                          <a:effectLst/>
                          <a:latin typeface="Times New Roman" panose="02020603050405020304" pitchFamily="18" charset="0"/>
                          <a:cs typeface="Times New Roman" panose="02020603050405020304" pitchFamily="18" charset="0"/>
                        </a:rPr>
                        <a:t>   10,500.00 </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dirty="0">
                          <a:effectLst/>
                          <a:latin typeface="Times New Roman" panose="02020603050405020304" pitchFamily="18" charset="0"/>
                          <a:cs typeface="Times New Roman" panose="02020603050405020304" pitchFamily="18" charset="0"/>
                        </a:rPr>
                        <a:t>201</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        692.02 </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3176294630"/>
                  </a:ext>
                </a:extLst>
              </a:tr>
              <a:tr h="539312">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3</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600" u="none" strike="noStrike">
                          <a:effectLst/>
                          <a:latin typeface="Times New Roman" panose="02020603050405020304" pitchFamily="18" charset="0"/>
                          <a:cs typeface="Times New Roman" panose="02020603050405020304" pitchFamily="18" charset="0"/>
                        </a:rPr>
                        <a:t>Шүүхийн шийдвэр гүйцэтгэх газарт ажиллагаа хийгдэж байгаа</a:t>
                      </a:r>
                      <a:endParaRPr lang="mn-MN"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dirty="0">
                          <a:effectLst/>
                          <a:latin typeface="Times New Roman" panose="02020603050405020304" pitchFamily="18" charset="0"/>
                          <a:cs typeface="Times New Roman" panose="02020603050405020304" pitchFamily="18" charset="0"/>
                        </a:rPr>
                        <a:t>103</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a:effectLst/>
                          <a:latin typeface="Times New Roman" panose="02020603050405020304" pitchFamily="18" charset="0"/>
                          <a:cs typeface="Times New Roman" panose="02020603050405020304" pitchFamily="18" charset="0"/>
                        </a:rPr>
                        <a:t>   29,510.00 </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600" u="none" strike="noStrike" dirty="0">
                          <a:effectLst/>
                          <a:latin typeface="Times New Roman" panose="02020603050405020304" pitchFamily="18" charset="0"/>
                          <a:cs typeface="Times New Roman" panose="02020603050405020304" pitchFamily="18" charset="0"/>
                        </a:rPr>
                        <a:t>54</a:t>
                      </a:r>
                      <a:r>
                        <a:rPr lang="en-US" sz="1600" u="none" strike="noStrike" dirty="0">
                          <a:effectLst/>
                          <a:latin typeface="Times New Roman" panose="02020603050405020304" pitchFamily="18" charset="0"/>
                          <a:cs typeface="Times New Roman" panose="02020603050405020304" pitchFamily="18" charset="0"/>
                        </a:rPr>
                        <a:t> </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u="none" strike="noStrike" dirty="0">
                          <a:effectLst/>
                          <a:latin typeface="Times New Roman" panose="02020603050405020304" pitchFamily="18" charset="0"/>
                          <a:cs typeface="Times New Roman" panose="02020603050405020304" pitchFamily="18" charset="0"/>
                        </a:rPr>
                        <a:t>     </a:t>
                      </a:r>
                      <a:r>
                        <a:rPr lang="mn-MN" sz="1600" u="none" strike="noStrike" dirty="0">
                          <a:effectLst/>
                          <a:latin typeface="Times New Roman" panose="02020603050405020304" pitchFamily="18" charset="0"/>
                          <a:cs typeface="Times New Roman" panose="02020603050405020304" pitchFamily="18" charset="0"/>
                        </a:rPr>
                        <a:t>8</a:t>
                      </a:r>
                      <a:r>
                        <a:rPr lang="en-US" sz="1600" u="none" strike="noStrike" dirty="0">
                          <a:effectLst/>
                          <a:latin typeface="Times New Roman" panose="02020603050405020304" pitchFamily="18" charset="0"/>
                          <a:cs typeface="Times New Roman" panose="02020603050405020304" pitchFamily="18" charset="0"/>
                        </a:rPr>
                        <a:t>,</a:t>
                      </a:r>
                      <a:r>
                        <a:rPr lang="mn-MN" sz="1600" u="none" strike="noStrike" dirty="0">
                          <a:effectLst/>
                          <a:latin typeface="Times New Roman" panose="02020603050405020304" pitchFamily="18" charset="0"/>
                          <a:cs typeface="Times New Roman" panose="02020603050405020304" pitchFamily="18" charset="0"/>
                        </a:rPr>
                        <a:t>60</a:t>
                      </a:r>
                      <a:r>
                        <a:rPr lang="en-US" sz="1600" u="none" strike="noStrike" dirty="0">
                          <a:effectLst/>
                          <a:latin typeface="Times New Roman" panose="02020603050405020304" pitchFamily="18" charset="0"/>
                          <a:cs typeface="Times New Roman" panose="02020603050405020304" pitchFamily="18" charset="0"/>
                        </a:rPr>
                        <a:t>0.00 </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4010702595"/>
                  </a:ext>
                </a:extLst>
              </a:tr>
              <a:tr h="269656">
                <a:tc gridSpan="2">
                  <a:txBody>
                    <a:bodyPr/>
                    <a:lstStyle/>
                    <a:p>
                      <a:pPr algn="ctr" fontAlgn="ctr"/>
                      <a:r>
                        <a:rPr lang="mn-MN" sz="1600" b="1" u="none" strike="noStrike">
                          <a:effectLst/>
                          <a:latin typeface="Times New Roman" panose="02020603050405020304" pitchFamily="18" charset="0"/>
                          <a:cs typeface="Times New Roman" panose="02020603050405020304" pitchFamily="18" charset="0"/>
                        </a:rPr>
                        <a:t>Нийт</a:t>
                      </a:r>
                      <a:endParaRPr lang="mn-M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a:txBody>
                    <a:bodyPr/>
                    <a:lstStyle/>
                    <a:p>
                      <a:pPr algn="ctr" fontAlgn="ctr"/>
                      <a:r>
                        <a:rPr lang="en-US" sz="1600" b="1" u="none" strike="noStrike" dirty="0">
                          <a:effectLst/>
                          <a:latin typeface="Times New Roman" panose="02020603050405020304" pitchFamily="18" charset="0"/>
                          <a:cs typeface="Times New Roman" panose="02020603050405020304" pitchFamily="18" charset="0"/>
                        </a:rPr>
                        <a:t>1</a:t>
                      </a:r>
                      <a:r>
                        <a:rPr lang="mn-MN" sz="1600" b="1" u="none" strike="noStrike" dirty="0">
                          <a:effectLst/>
                          <a:latin typeface="Times New Roman" panose="02020603050405020304" pitchFamily="18" charset="0"/>
                          <a:cs typeface="Times New Roman" panose="02020603050405020304" pitchFamily="18" charset="0"/>
                        </a:rPr>
                        <a:t>,</a:t>
                      </a:r>
                      <a:r>
                        <a:rPr lang="en-US" sz="1600" b="1" u="none" strike="noStrike" dirty="0">
                          <a:effectLst/>
                          <a:latin typeface="Times New Roman" panose="02020603050405020304" pitchFamily="18" charset="0"/>
                          <a:cs typeface="Times New Roman" panose="02020603050405020304" pitchFamily="18" charset="0"/>
                        </a:rPr>
                        <a:t>177</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b="1" u="none" strike="noStrike" dirty="0">
                          <a:effectLst/>
                          <a:latin typeface="Times New Roman" panose="02020603050405020304" pitchFamily="18" charset="0"/>
                          <a:cs typeface="Times New Roman" panose="02020603050405020304" pitchFamily="18" charset="0"/>
                        </a:rPr>
                        <a:t>40</a:t>
                      </a:r>
                      <a:r>
                        <a:rPr lang="mn-MN" sz="1600" b="1" u="none" strike="noStrike" dirty="0">
                          <a:effectLst/>
                          <a:latin typeface="Times New Roman" panose="02020603050405020304" pitchFamily="18" charset="0"/>
                          <a:cs typeface="Times New Roman" panose="02020603050405020304" pitchFamily="18" charset="0"/>
                        </a:rPr>
                        <a:t>,</a:t>
                      </a:r>
                      <a:r>
                        <a:rPr lang="en-US" sz="1600" b="1" u="none" strike="noStrike" dirty="0">
                          <a:effectLst/>
                          <a:latin typeface="Times New Roman" panose="02020603050405020304" pitchFamily="18" charset="0"/>
                          <a:cs typeface="Times New Roman" panose="02020603050405020304" pitchFamily="18" charset="0"/>
                        </a:rPr>
                        <a:t>010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600" b="1" u="none" strike="noStrike" dirty="0">
                          <a:effectLst/>
                          <a:latin typeface="Times New Roman" panose="02020603050405020304" pitchFamily="18" charset="0"/>
                          <a:cs typeface="Times New Roman" panose="02020603050405020304" pitchFamily="18" charset="0"/>
                        </a:rPr>
                        <a:t>2</a:t>
                      </a:r>
                      <a:r>
                        <a:rPr lang="mn-MN" sz="1600" b="1" u="none" strike="noStrike" dirty="0">
                          <a:effectLst/>
                          <a:latin typeface="Times New Roman" panose="02020603050405020304" pitchFamily="18" charset="0"/>
                          <a:cs typeface="Times New Roman" panose="02020603050405020304" pitchFamily="18" charset="0"/>
                        </a:rPr>
                        <a:t>55</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600" b="1" u="none" strike="noStrike" dirty="0">
                          <a:effectLst/>
                          <a:latin typeface="Times New Roman" panose="02020603050405020304" pitchFamily="18" charset="0"/>
                          <a:cs typeface="Times New Roman" panose="02020603050405020304" pitchFamily="18" charset="0"/>
                        </a:rPr>
                        <a:t>9,292</a:t>
                      </a:r>
                      <a:r>
                        <a:rPr lang="en-US" sz="1600" b="1" u="none" strike="noStrike" dirty="0">
                          <a:effectLst/>
                          <a:latin typeface="Times New Roman" panose="02020603050405020304" pitchFamily="18" charset="0"/>
                          <a:cs typeface="Times New Roman" panose="02020603050405020304" pitchFamily="18" charset="0"/>
                        </a:rPr>
                        <a:t>.02</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008478165"/>
                  </a:ext>
                </a:extLst>
              </a:tr>
            </a:tbl>
          </a:graphicData>
        </a:graphic>
      </p:graphicFrame>
      <p:pic>
        <p:nvPicPr>
          <p:cNvPr id="4" name="Picture 3">
            <a:extLst>
              <a:ext uri="{FF2B5EF4-FFF2-40B4-BE49-F238E27FC236}">
                <a16:creationId xmlns:a16="http://schemas.microsoft.com/office/drawing/2014/main" id="{E746EC36-3970-FD33-E7BE-8A49249A02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3527" y="5750"/>
            <a:ext cx="2795409" cy="1028042"/>
          </a:xfrm>
          <a:prstGeom prst="rect">
            <a:avLst/>
          </a:prstGeom>
          <a:noFill/>
          <a:ln>
            <a:noFill/>
          </a:ln>
        </p:spPr>
      </p:pic>
      <p:grpSp>
        <p:nvGrpSpPr>
          <p:cNvPr id="5" name="Group 4">
            <a:extLst>
              <a:ext uri="{FF2B5EF4-FFF2-40B4-BE49-F238E27FC236}">
                <a16:creationId xmlns:a16="http://schemas.microsoft.com/office/drawing/2014/main" id="{DF1AECFC-F8ED-6F7B-5F8E-B97084A4A6FF}"/>
              </a:ext>
            </a:extLst>
          </p:cNvPr>
          <p:cNvGrpSpPr/>
          <p:nvPr/>
        </p:nvGrpSpPr>
        <p:grpSpPr>
          <a:xfrm>
            <a:off x="152399" y="118640"/>
            <a:ext cx="11834862" cy="6555237"/>
            <a:chOff x="228600" y="228600"/>
            <a:chExt cx="8580975" cy="6413810"/>
          </a:xfrm>
          <a:pattFill prst="zigZag">
            <a:fgClr>
              <a:srgbClr val="FFFF00"/>
            </a:fgClr>
            <a:bgClr>
              <a:schemeClr val="bg1"/>
            </a:bgClr>
          </a:pattFill>
        </p:grpSpPr>
        <p:cxnSp>
          <p:nvCxnSpPr>
            <p:cNvPr id="6" name="Straight Connector 5">
              <a:extLst>
                <a:ext uri="{FF2B5EF4-FFF2-40B4-BE49-F238E27FC236}">
                  <a16:creationId xmlns:a16="http://schemas.microsoft.com/office/drawing/2014/main" id="{D1398464-FD1C-3AA3-A9C2-1D3EA4A7C561}"/>
                </a:ext>
              </a:extLst>
            </p:cNvPr>
            <p:cNvCxnSpPr>
              <a:cxnSpLocks/>
            </p:cNvCxnSpPr>
            <p:nvPr/>
          </p:nvCxnSpPr>
          <p:spPr>
            <a:xfrm flipH="1">
              <a:off x="228600" y="228600"/>
              <a:ext cx="6789553" cy="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7" name="Straight Connector 6">
              <a:extLst>
                <a:ext uri="{FF2B5EF4-FFF2-40B4-BE49-F238E27FC236}">
                  <a16:creationId xmlns:a16="http://schemas.microsoft.com/office/drawing/2014/main" id="{F39A2C9F-38A8-BD61-CFAC-C7999ADD3497}"/>
                </a:ext>
              </a:extLst>
            </p:cNvPr>
            <p:cNvCxnSpPr>
              <a:cxnSpLocks/>
            </p:cNvCxnSpPr>
            <p:nvPr/>
          </p:nvCxnSpPr>
          <p:spPr>
            <a:xfrm>
              <a:off x="228600" y="228600"/>
              <a:ext cx="0" cy="640080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8" name="Straight Connector 7">
              <a:extLst>
                <a:ext uri="{FF2B5EF4-FFF2-40B4-BE49-F238E27FC236}">
                  <a16:creationId xmlns:a16="http://schemas.microsoft.com/office/drawing/2014/main" id="{50F26F36-258C-8BA2-3EAA-268948497904}"/>
                </a:ext>
              </a:extLst>
            </p:cNvPr>
            <p:cNvCxnSpPr>
              <a:cxnSpLocks/>
            </p:cNvCxnSpPr>
            <p:nvPr/>
          </p:nvCxnSpPr>
          <p:spPr>
            <a:xfrm flipH="1" flipV="1">
              <a:off x="228600" y="6629400"/>
              <a:ext cx="8580975" cy="13009"/>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9" name="Straight Connector 8">
              <a:extLst>
                <a:ext uri="{FF2B5EF4-FFF2-40B4-BE49-F238E27FC236}">
                  <a16:creationId xmlns:a16="http://schemas.microsoft.com/office/drawing/2014/main" id="{B178AD00-4A26-0E08-1D20-7709A28E4C73}"/>
                </a:ext>
              </a:extLst>
            </p:cNvPr>
            <p:cNvCxnSpPr>
              <a:cxnSpLocks/>
            </p:cNvCxnSpPr>
            <p:nvPr/>
          </p:nvCxnSpPr>
          <p:spPr>
            <a:xfrm>
              <a:off x="8809575" y="645638"/>
              <a:ext cx="0" cy="5996772"/>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grpSp>
      <p:cxnSp>
        <p:nvCxnSpPr>
          <p:cNvPr id="10" name="Straight Connector 9">
            <a:extLst>
              <a:ext uri="{FF2B5EF4-FFF2-40B4-BE49-F238E27FC236}">
                <a16:creationId xmlns:a16="http://schemas.microsoft.com/office/drawing/2014/main" id="{6EABE5F8-33DE-C345-2E27-BE67C8100C10}"/>
              </a:ext>
            </a:extLst>
          </p:cNvPr>
          <p:cNvCxnSpPr>
            <a:cxnSpLocks/>
          </p:cNvCxnSpPr>
          <p:nvPr/>
        </p:nvCxnSpPr>
        <p:spPr>
          <a:xfrm>
            <a:off x="1699333" y="856903"/>
            <a:ext cx="7594601" cy="0"/>
          </a:xfrm>
          <a:prstGeom prst="line">
            <a:avLst/>
          </a:prstGeom>
          <a:ln w="57150">
            <a:solidFill>
              <a:srgbClr val="00B050"/>
            </a:solidFill>
          </a:ln>
        </p:spPr>
        <p:style>
          <a:lnRef idx="3">
            <a:schemeClr val="accent4"/>
          </a:lnRef>
          <a:fillRef idx="0">
            <a:schemeClr val="accent4"/>
          </a:fillRef>
          <a:effectRef idx="2">
            <a:schemeClr val="accent4"/>
          </a:effectRef>
          <a:fontRef idx="minor">
            <a:schemeClr val="tx1"/>
          </a:fontRef>
        </p:style>
      </p:cxnSp>
      <p:sp>
        <p:nvSpPr>
          <p:cNvPr id="14" name="TextBox 13">
            <a:extLst>
              <a:ext uri="{FF2B5EF4-FFF2-40B4-BE49-F238E27FC236}">
                <a16:creationId xmlns:a16="http://schemas.microsoft.com/office/drawing/2014/main" id="{A6673CA7-1F17-3C23-0053-C23388C3ECC1}"/>
              </a:ext>
            </a:extLst>
          </p:cNvPr>
          <p:cNvSpPr txBox="1"/>
          <p:nvPr/>
        </p:nvSpPr>
        <p:spPr>
          <a:xfrm>
            <a:off x="784970" y="977416"/>
            <a:ext cx="10462366" cy="3077766"/>
          </a:xfrm>
          <a:prstGeom prst="rect">
            <a:avLst/>
          </a:prstGeom>
          <a:noFill/>
        </p:spPr>
        <p:txBody>
          <a:bodyPr wrap="square">
            <a:spAutoFit/>
          </a:bodyPr>
          <a:lstStyle/>
          <a:p>
            <a:pPr marL="0" marR="0" indent="457200" algn="just">
              <a:spcBef>
                <a:spcPts val="0"/>
              </a:spcBef>
              <a:spcAft>
                <a:spcPts val="0"/>
              </a:spcAft>
            </a:pPr>
            <a:r>
              <a:rPr lang="mn-MN" sz="1600" dirty="0">
                <a:latin typeface="Times New Roman" panose="02020603050405020304" pitchFamily="18" charset="0"/>
                <a:ea typeface="Arial" panose="020B0604020202020204" pitchFamily="34" charset="0"/>
                <a:cs typeface="Times New Roman" panose="02020603050405020304" pitchFamily="18" charset="0"/>
              </a:rPr>
              <a:t>2022 онд хугацаа хэтэрсэн өр төлбөртэй 678 харилцагчийг шүүхэд шилжүүлж нийт 23,5 тэрбум төгрөгийн нэхэмжлэл гаргаж, 2021 онд нэхэмжилсэн болон энэ онд нэхэмжилсэн иргэний хэргийн шүүхэд хянагдаж байгаа хэргээс 396 зээлдэгчийн 10,5 тэрбум төгрөгийн шүүхийн шийдвэр гаргуулж ажилласан.  </a:t>
            </a:r>
          </a:p>
          <a:p>
            <a:pPr marL="0" marR="0" indent="457200" algn="just">
              <a:spcBef>
                <a:spcPts val="0"/>
              </a:spcBef>
              <a:spcAft>
                <a:spcPts val="0"/>
              </a:spcAft>
            </a:pPr>
            <a:r>
              <a:rPr lang="mn-MN" sz="1600" dirty="0">
                <a:latin typeface="Times New Roman" panose="02020603050405020304" pitchFamily="18" charset="0"/>
                <a:ea typeface="Arial" panose="020B0604020202020204" pitchFamily="34" charset="0"/>
                <a:cs typeface="Times New Roman" panose="02020603050405020304" pitchFamily="18" charset="0"/>
              </a:rPr>
              <a:t>ШШГГазарт</a:t>
            </a:r>
            <a:r>
              <a:rPr lang="mn-MN" sz="1600" dirty="0">
                <a:effectLst/>
                <a:latin typeface="Times New Roman" panose="02020603050405020304" pitchFamily="18" charset="0"/>
                <a:ea typeface="Arial" panose="020B0604020202020204" pitchFamily="34" charset="0"/>
                <a:cs typeface="Times New Roman" panose="02020603050405020304" pitchFamily="18" charset="0"/>
              </a:rPr>
              <a:t> 85 иргэн аж ахуй нэгжийн 20,1 тэрбум төгрөгийн шийдвэр гүйцэтгэлийн ажиллагаа хийгдэж байгаагаас 54 харилцагчийн  8,6 тэрбум төгрөгийн төлөлт хийгдэж 11,5 тэрбум төгрөгийг төлүүлэх гүйцэтгэлийн ажиллагаа хийгдэж байна. </a:t>
            </a:r>
          </a:p>
          <a:p>
            <a:pPr indent="457200" algn="just"/>
            <a:r>
              <a:rPr lang="mn-MN" sz="1600" dirty="0">
                <a:effectLst/>
                <a:latin typeface="Times New Roman" panose="02020603050405020304" pitchFamily="18" charset="0"/>
                <a:ea typeface="Arial" panose="020B0604020202020204" pitchFamily="34" charset="0"/>
                <a:cs typeface="Times New Roman" panose="02020603050405020304" pitchFamily="18" charset="0"/>
              </a:rPr>
              <a:t>Эдийн засгийн гэмт хэрэгтэй тэмцэх газрын Санхүүгийн гэмт хэрэгтэй тэмцэх хэлтэст шалгагдаж байгаа 210200422 тоот дугаартай эрүүгийн хэрэгт Нийслэлийн  прокурорын газрын 2022 оны 03 дугаар сарын 17-ны өдрийн 371 дугаартай Мэдээлэл /баримт бичиг/ гаргуулан авах тухай Прокурорын зөвшөөрлийн дагуу архиваас 634 иргэн, аж ахуйн нэгжийн 2019-2021 онуудад авсан дэмжлэгтэй холбоотой материалыг ажлын хэсэг байгуулан архиваас эх хувиар нь хүлээлгэн өгсөн</a:t>
            </a:r>
            <a:r>
              <a:rPr lang="mn-MN"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indent="457200" algn="just">
              <a:spcBef>
                <a:spcPts val="0"/>
              </a:spcBef>
              <a:spcAft>
                <a:spcPts val="0"/>
              </a:spcAft>
            </a:pP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9168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BEB29-2F9B-B90F-A07A-D96736702741}"/>
              </a:ext>
            </a:extLst>
          </p:cNvPr>
          <p:cNvSpPr>
            <a:spLocks noGrp="1"/>
          </p:cNvSpPr>
          <p:nvPr>
            <p:ph type="title"/>
          </p:nvPr>
        </p:nvSpPr>
        <p:spPr>
          <a:xfrm>
            <a:off x="785861" y="0"/>
            <a:ext cx="10515600" cy="1325563"/>
          </a:xfrm>
        </p:spPr>
        <p:txBody>
          <a:bodyPr>
            <a:normAutofit/>
          </a:bodyPr>
          <a:lstStyle/>
          <a:p>
            <a:r>
              <a:rPr lang="mn-MN" sz="2800" b="1" dirty="0">
                <a:latin typeface="Times New Roman" panose="02020603050405020304" pitchFamily="18" charset="0"/>
                <a:cs typeface="Times New Roman" panose="02020603050405020304" pitchFamily="18" charset="0"/>
              </a:rPr>
              <a:t>                    </a:t>
            </a:r>
            <a:r>
              <a:rPr lang="mn-MN" sz="2400" b="1" dirty="0">
                <a:latin typeface="Times New Roman" panose="02020603050405020304" pitchFamily="18" charset="0"/>
                <a:cs typeface="Times New Roman" panose="02020603050405020304" pitchFamily="18" charset="0"/>
              </a:rPr>
              <a:t>2022 онд барагдуулсан өр төлбөрийн нэгтгэл</a:t>
            </a:r>
            <a:endParaRPr lang="en-US" sz="2800" b="1" dirty="0">
              <a:latin typeface="Times New Roman" panose="02020603050405020304" pitchFamily="18" charset="0"/>
              <a:cs typeface="Times New Roman" panose="02020603050405020304" pitchFamily="18" charset="0"/>
            </a:endParaRPr>
          </a:p>
        </p:txBody>
      </p:sp>
      <p:graphicFrame>
        <p:nvGraphicFramePr>
          <p:cNvPr id="11" name="Content Placeholder 10">
            <a:extLst>
              <a:ext uri="{FF2B5EF4-FFF2-40B4-BE49-F238E27FC236}">
                <a16:creationId xmlns:a16="http://schemas.microsoft.com/office/drawing/2014/main" id="{9B9D54B8-8CBD-0F0C-9F22-554F7D816D53}"/>
              </a:ext>
            </a:extLst>
          </p:cNvPr>
          <p:cNvGraphicFramePr>
            <a:graphicFrameLocks noGrp="1"/>
          </p:cNvGraphicFramePr>
          <p:nvPr>
            <p:ph idx="1"/>
            <p:extLst>
              <p:ext uri="{D42A27DB-BD31-4B8C-83A1-F6EECF244321}">
                <p14:modId xmlns:p14="http://schemas.microsoft.com/office/powerpoint/2010/main" val="2015227005"/>
              </p:ext>
            </p:extLst>
          </p:nvPr>
        </p:nvGraphicFramePr>
        <p:xfrm>
          <a:off x="838200" y="1325563"/>
          <a:ext cx="10014850" cy="4666863"/>
        </p:xfrm>
        <a:graphic>
          <a:graphicData uri="http://schemas.openxmlformats.org/drawingml/2006/table">
            <a:tbl>
              <a:tblPr>
                <a:tableStyleId>{5C22544A-7EE6-4342-B048-85BDC9FD1C3A}</a:tableStyleId>
              </a:tblPr>
              <a:tblGrid>
                <a:gridCol w="588388">
                  <a:extLst>
                    <a:ext uri="{9D8B030D-6E8A-4147-A177-3AD203B41FA5}">
                      <a16:colId xmlns:a16="http://schemas.microsoft.com/office/drawing/2014/main" val="2121243422"/>
                    </a:ext>
                  </a:extLst>
                </a:gridCol>
                <a:gridCol w="4682586">
                  <a:extLst>
                    <a:ext uri="{9D8B030D-6E8A-4147-A177-3AD203B41FA5}">
                      <a16:colId xmlns:a16="http://schemas.microsoft.com/office/drawing/2014/main" val="417320262"/>
                    </a:ext>
                  </a:extLst>
                </a:gridCol>
                <a:gridCol w="2040971">
                  <a:extLst>
                    <a:ext uri="{9D8B030D-6E8A-4147-A177-3AD203B41FA5}">
                      <a16:colId xmlns:a16="http://schemas.microsoft.com/office/drawing/2014/main" val="3054470769"/>
                    </a:ext>
                  </a:extLst>
                </a:gridCol>
                <a:gridCol w="2702905">
                  <a:extLst>
                    <a:ext uri="{9D8B030D-6E8A-4147-A177-3AD203B41FA5}">
                      <a16:colId xmlns:a16="http://schemas.microsoft.com/office/drawing/2014/main" val="2564793036"/>
                    </a:ext>
                  </a:extLst>
                </a:gridCol>
              </a:tblGrid>
              <a:tr h="1026750">
                <a:tc>
                  <a:txBody>
                    <a:bodyPr/>
                    <a:lstStyle/>
                    <a:p>
                      <a:pPr algn="ctr" fontAlgn="ctr"/>
                      <a:r>
                        <a:rPr lang="en-US" sz="1800" b="1" u="none" strike="noStrike" dirty="0">
                          <a:effectLst/>
                          <a:latin typeface="Times New Roman" panose="02020603050405020304" pitchFamily="18" charset="0"/>
                          <a:cs typeface="Times New Roman" panose="02020603050405020304" pitchFamily="18" charset="0"/>
                        </a:rPr>
                        <a: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800" b="1" u="none" strike="noStrike" dirty="0">
                          <a:effectLst/>
                          <a:latin typeface="Times New Roman" panose="02020603050405020304" pitchFamily="18" charset="0"/>
                          <a:cs typeface="Times New Roman" panose="02020603050405020304" pitchFamily="18" charset="0"/>
                        </a:rPr>
                        <a:t>Төлөлтийн хэлбэр</a:t>
                      </a:r>
                      <a:endParaRPr lang="mn-MN"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800" b="1" u="none" strike="noStrike" dirty="0">
                          <a:effectLst/>
                          <a:latin typeface="Times New Roman" panose="02020603050405020304" pitchFamily="18" charset="0"/>
                          <a:cs typeface="Times New Roman" panose="02020603050405020304" pitchFamily="18" charset="0"/>
                        </a:rPr>
                        <a:t>Харилцагчийн тоо</a:t>
                      </a:r>
                      <a:endParaRPr lang="mn-MN"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800" b="1" u="none" strike="noStrike" dirty="0">
                          <a:effectLst/>
                          <a:latin typeface="Times New Roman" panose="02020603050405020304" pitchFamily="18" charset="0"/>
                          <a:cs typeface="Times New Roman" panose="02020603050405020304" pitchFamily="18" charset="0"/>
                        </a:rPr>
                        <a:t> Өр төлбөр төлөлтийн дүн, Сая төг </a:t>
                      </a:r>
                      <a:endParaRPr lang="mn-MN"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826369498"/>
                  </a:ext>
                </a:extLst>
              </a:tr>
              <a:tr h="485228">
                <a:tc gridSpan="2">
                  <a:txBody>
                    <a:bodyPr/>
                    <a:lstStyle/>
                    <a:p>
                      <a:pPr algn="ctr" fontAlgn="ctr"/>
                      <a:r>
                        <a:rPr lang="mn-MN" sz="1800" b="1" u="none" strike="noStrike">
                          <a:effectLst/>
                          <a:latin typeface="Times New Roman" panose="02020603050405020304" pitchFamily="18" charset="0"/>
                          <a:cs typeface="Times New Roman" panose="02020603050405020304" pitchFamily="18" charset="0"/>
                        </a:rPr>
                        <a:t>Эхний үлдэгдэл</a:t>
                      </a:r>
                      <a:endParaRPr lang="mn-MN"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a:txBody>
                    <a:bodyPr/>
                    <a:lstStyle/>
                    <a:p>
                      <a:pPr algn="ctr" fontAlgn="ctr"/>
                      <a:r>
                        <a:rPr lang="en-US" sz="1800" b="1" u="none" strike="noStrike" dirty="0">
                          <a:effectLst/>
                          <a:latin typeface="Times New Roman" panose="02020603050405020304" pitchFamily="18" charset="0"/>
                          <a:cs typeface="Times New Roman" panose="02020603050405020304" pitchFamily="18" charset="0"/>
                        </a:rPr>
                        <a:t>12</a:t>
                      </a:r>
                      <a:r>
                        <a:rPr lang="mn-MN" sz="1800" b="1" u="none" strike="noStrike" dirty="0">
                          <a:effectLst/>
                          <a:latin typeface="Times New Roman" panose="02020603050405020304" pitchFamily="18" charset="0"/>
                          <a:cs typeface="Times New Roman" panose="02020603050405020304" pitchFamily="18" charset="0"/>
                        </a:rPr>
                        <a:t>,</a:t>
                      </a:r>
                      <a:r>
                        <a:rPr lang="en-US" sz="1800" b="1" u="none" strike="noStrike" dirty="0">
                          <a:effectLst/>
                          <a:latin typeface="Times New Roman" panose="02020603050405020304" pitchFamily="18" charset="0"/>
                          <a:cs typeface="Times New Roman" panose="02020603050405020304" pitchFamily="18" charset="0"/>
                        </a:rPr>
                        <a:t>001</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b="1" u="none" strike="noStrike" dirty="0">
                          <a:effectLst/>
                          <a:latin typeface="Times New Roman" panose="02020603050405020304" pitchFamily="18" charset="0"/>
                          <a:cs typeface="Times New Roman" panose="02020603050405020304" pitchFamily="18" charset="0"/>
                        </a:rPr>
                        <a:t>                189,321.00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569180474"/>
                  </a:ext>
                </a:extLst>
              </a:tr>
              <a:tr h="619314">
                <a:tc>
                  <a:txBody>
                    <a:bodyPr/>
                    <a:lstStyle/>
                    <a:p>
                      <a:pPr algn="ctr" fontAlgn="ctr"/>
                      <a:r>
                        <a:rPr lang="en-US" sz="1800" u="none" strike="noStrike">
                          <a:effectLst/>
                          <a:latin typeface="Times New Roman" panose="02020603050405020304" pitchFamily="18" charset="0"/>
                          <a:cs typeface="Times New Roman" panose="02020603050405020304" pitchFamily="18" charset="0"/>
                        </a:rPr>
                        <a:t>1</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800" u="none" strike="noStrike" dirty="0">
                          <a:effectLst/>
                          <a:latin typeface="Times New Roman" panose="02020603050405020304" pitchFamily="18" charset="0"/>
                          <a:cs typeface="Times New Roman" panose="02020603050405020304" pitchFamily="18" charset="0"/>
                        </a:rPr>
                        <a:t>Монгол банкны зээлийн мэдээллийн системд бүртгэгдэж төлөгдсөн</a:t>
                      </a:r>
                      <a:endParaRPr lang="mn-MN"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800" u="none" strike="noStrike" dirty="0">
                          <a:effectLst/>
                          <a:latin typeface="Times New Roman" panose="02020603050405020304" pitchFamily="18" charset="0"/>
                          <a:cs typeface="Times New Roman" panose="02020603050405020304" pitchFamily="18" charset="0"/>
                        </a:rPr>
                        <a:t>170</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u="none" strike="noStrike" dirty="0">
                          <a:effectLst/>
                          <a:latin typeface="Times New Roman" panose="02020603050405020304" pitchFamily="18" charset="0"/>
                          <a:cs typeface="Times New Roman" panose="02020603050405020304" pitchFamily="18" charset="0"/>
                        </a:rPr>
                        <a:t>                        595.20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703673680"/>
                  </a:ext>
                </a:extLst>
              </a:tr>
              <a:tr h="485228">
                <a:tc>
                  <a:txBody>
                    <a:bodyPr/>
                    <a:lstStyle/>
                    <a:p>
                      <a:pPr algn="ctr" fontAlgn="ctr"/>
                      <a:r>
                        <a:rPr lang="en-US" sz="1800" u="none" strike="noStrike">
                          <a:effectLst/>
                          <a:latin typeface="Times New Roman" panose="02020603050405020304" pitchFamily="18" charset="0"/>
                          <a:cs typeface="Times New Roman" panose="02020603050405020304" pitchFamily="18" charset="0"/>
                        </a:rPr>
                        <a:t>2</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800" u="none" strike="noStrike">
                          <a:effectLst/>
                          <a:latin typeface="Times New Roman" panose="02020603050405020304" pitchFamily="18" charset="0"/>
                          <a:cs typeface="Times New Roman" panose="02020603050405020304" pitchFamily="18" charset="0"/>
                        </a:rPr>
                        <a:t>Хүнсний улаанбуудайгаар төлөгдсөн</a:t>
                      </a:r>
                      <a:endParaRPr lang="mn-MN"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800" u="none" strike="noStrike">
                          <a:effectLst/>
                          <a:latin typeface="Times New Roman" panose="02020603050405020304" pitchFamily="18" charset="0"/>
                          <a:cs typeface="Times New Roman" panose="02020603050405020304" pitchFamily="18" charset="0"/>
                        </a:rPr>
                        <a:t>154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u="none" strike="noStrike">
                          <a:effectLst/>
                          <a:latin typeface="Times New Roman" panose="02020603050405020304" pitchFamily="18" charset="0"/>
                          <a:cs typeface="Times New Roman" panose="02020603050405020304" pitchFamily="18" charset="0"/>
                        </a:rPr>
                        <a:t>                    10,004.00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813506357"/>
                  </a:ext>
                </a:extLst>
              </a:tr>
              <a:tr h="485228">
                <a:tc>
                  <a:txBody>
                    <a:bodyPr/>
                    <a:lstStyle/>
                    <a:p>
                      <a:pPr algn="ctr" fontAlgn="ctr"/>
                      <a:r>
                        <a:rPr lang="en-US" sz="1800" u="none" strike="noStrike">
                          <a:effectLst/>
                          <a:latin typeface="Times New Roman" panose="02020603050405020304" pitchFamily="18" charset="0"/>
                          <a:cs typeface="Times New Roman" panose="02020603050405020304" pitchFamily="18" charset="0"/>
                        </a:rPr>
                        <a:t>3</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800" u="none" strike="noStrike">
                          <a:effectLst/>
                          <a:latin typeface="Times New Roman" panose="02020603050405020304" pitchFamily="18" charset="0"/>
                          <a:cs typeface="Times New Roman" panose="02020603050405020304" pitchFamily="18" charset="0"/>
                        </a:rPr>
                        <a:t>Бэлэн мөнгөөр төлөгдсөн</a:t>
                      </a:r>
                      <a:endParaRPr lang="mn-MN"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800" u="none" strike="noStrike" dirty="0">
                          <a:effectLst/>
                          <a:latin typeface="Times New Roman" panose="02020603050405020304" pitchFamily="18" charset="0"/>
                          <a:cs typeface="Times New Roman" panose="02020603050405020304" pitchFamily="18" charset="0"/>
                        </a:rPr>
                        <a:t>462</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u="none" strike="noStrike" dirty="0">
                          <a:effectLst/>
                          <a:latin typeface="Times New Roman" panose="02020603050405020304" pitchFamily="18" charset="0"/>
                          <a:cs typeface="Times New Roman" panose="02020603050405020304" pitchFamily="18" charset="0"/>
                        </a:rPr>
                        <a:t>                      6,323.07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625460229"/>
                  </a:ext>
                </a:extLst>
              </a:tr>
              <a:tr h="485228">
                <a:tc>
                  <a:txBody>
                    <a:bodyPr/>
                    <a:lstStyle/>
                    <a:p>
                      <a:pPr algn="ctr" fontAlgn="ctr"/>
                      <a:r>
                        <a:rPr lang="en-US" sz="1800" u="none" strike="noStrike">
                          <a:effectLst/>
                          <a:latin typeface="Times New Roman" panose="02020603050405020304" pitchFamily="18" charset="0"/>
                          <a:cs typeface="Times New Roman" panose="02020603050405020304" pitchFamily="18" charset="0"/>
                        </a:rPr>
                        <a:t>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800" u="none" strike="noStrike">
                          <a:effectLst/>
                          <a:latin typeface="Times New Roman" panose="02020603050405020304" pitchFamily="18" charset="0"/>
                          <a:cs typeface="Times New Roman" panose="02020603050405020304" pitchFamily="18" charset="0"/>
                        </a:rPr>
                        <a:t>Шүүхийн шийдвэрээр төлөгдсөн</a:t>
                      </a:r>
                      <a:endParaRPr lang="mn-MN"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mn-MN" sz="1800" b="0" i="0" u="none" strike="noStrike" dirty="0">
                          <a:solidFill>
                            <a:srgbClr val="000000"/>
                          </a:solidFill>
                          <a:effectLst/>
                          <a:latin typeface="Times New Roman" panose="02020603050405020304" pitchFamily="18" charset="0"/>
                          <a:cs typeface="Times New Roman" panose="02020603050405020304" pitchFamily="18" charset="0"/>
                        </a:rPr>
                        <a:t>255</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u="none" strike="noStrike" dirty="0">
                          <a:effectLst/>
                          <a:latin typeface="Times New Roman" panose="02020603050405020304" pitchFamily="18" charset="0"/>
                          <a:cs typeface="Times New Roman" panose="02020603050405020304" pitchFamily="18" charset="0"/>
                        </a:rPr>
                        <a:t>                      </a:t>
                      </a:r>
                      <a:r>
                        <a:rPr lang="mn-MN" sz="1800" u="none" strike="noStrike" dirty="0">
                          <a:effectLst/>
                          <a:latin typeface="Times New Roman" panose="02020603050405020304" pitchFamily="18" charset="0"/>
                          <a:cs typeface="Times New Roman" panose="02020603050405020304" pitchFamily="18" charset="0"/>
                        </a:rPr>
                        <a:t>9</a:t>
                      </a:r>
                      <a:r>
                        <a:rPr lang="en-US" sz="1800" u="none" strike="noStrike" dirty="0">
                          <a:effectLst/>
                          <a:latin typeface="Times New Roman" panose="02020603050405020304" pitchFamily="18" charset="0"/>
                          <a:cs typeface="Times New Roman" panose="02020603050405020304" pitchFamily="18" charset="0"/>
                        </a:rPr>
                        <a:t>,</a:t>
                      </a:r>
                      <a:r>
                        <a:rPr lang="mn-MN" sz="1800" u="none" strike="noStrike" dirty="0">
                          <a:effectLst/>
                          <a:latin typeface="Times New Roman" panose="02020603050405020304" pitchFamily="18" charset="0"/>
                          <a:cs typeface="Times New Roman" panose="02020603050405020304" pitchFamily="18" charset="0"/>
                        </a:rPr>
                        <a:t>292</a:t>
                      </a:r>
                      <a:r>
                        <a:rPr lang="en-US" sz="1800" u="none" strike="noStrike" dirty="0">
                          <a:effectLst/>
                          <a:latin typeface="Times New Roman" panose="02020603050405020304" pitchFamily="18" charset="0"/>
                          <a:cs typeface="Times New Roman" panose="02020603050405020304" pitchFamily="18" charset="0"/>
                        </a:rPr>
                        <a:t>.02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891695506"/>
                  </a:ext>
                </a:extLst>
              </a:tr>
              <a:tr h="594659">
                <a:tc gridSpan="2">
                  <a:txBody>
                    <a:bodyPr/>
                    <a:lstStyle/>
                    <a:p>
                      <a:pPr algn="ctr" fontAlgn="ctr"/>
                      <a:r>
                        <a:rPr lang="mn-MN" sz="1800" b="1" u="none" strike="noStrike" dirty="0">
                          <a:effectLst/>
                          <a:latin typeface="Times New Roman" panose="02020603050405020304" pitchFamily="18" charset="0"/>
                          <a:cs typeface="Times New Roman" panose="02020603050405020304" pitchFamily="18" charset="0"/>
                        </a:rPr>
                        <a:t>2022 онд өр төлбөр барагдуулалт хийгдсэн</a:t>
                      </a:r>
                      <a:endParaRPr lang="mn-MN"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a:txBody>
                    <a:bodyPr/>
                    <a:lstStyle/>
                    <a:p>
                      <a:pPr algn="ctr" fontAlgn="ctr"/>
                      <a:r>
                        <a:rPr lang="mn-MN" sz="1800" b="1" i="0" u="none" strike="noStrike">
                          <a:solidFill>
                            <a:srgbClr val="000000"/>
                          </a:solidFill>
                          <a:effectLst/>
                          <a:latin typeface="Times New Roman" panose="02020603050405020304" pitchFamily="18" charset="0"/>
                          <a:cs typeface="Times New Roman" panose="02020603050405020304" pitchFamily="18" charset="0"/>
                        </a:rPr>
                        <a:t>1,041</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b="1" u="none" strike="noStrike" dirty="0">
                          <a:effectLst/>
                          <a:latin typeface="Times New Roman" panose="02020603050405020304" pitchFamily="18" charset="0"/>
                          <a:cs typeface="Times New Roman" panose="02020603050405020304" pitchFamily="18" charset="0"/>
                        </a:rPr>
                        <a:t>                  </a:t>
                      </a:r>
                      <a:r>
                        <a:rPr lang="mn-MN" sz="1800" b="1" u="none" strike="noStrike" dirty="0">
                          <a:effectLst/>
                          <a:latin typeface="Times New Roman" panose="02020603050405020304" pitchFamily="18" charset="0"/>
                          <a:cs typeface="Times New Roman" panose="02020603050405020304" pitchFamily="18" charset="0"/>
                        </a:rPr>
                        <a:t>26</a:t>
                      </a:r>
                      <a:r>
                        <a:rPr lang="en-US" sz="1800" b="1" u="none" strike="noStrike" dirty="0">
                          <a:effectLst/>
                          <a:latin typeface="Times New Roman" panose="02020603050405020304" pitchFamily="18" charset="0"/>
                          <a:cs typeface="Times New Roman" panose="02020603050405020304" pitchFamily="18" charset="0"/>
                        </a:rPr>
                        <a:t>,</a:t>
                      </a:r>
                      <a:r>
                        <a:rPr lang="mn-MN" sz="1800" b="1" u="none" strike="noStrike" dirty="0">
                          <a:effectLst/>
                          <a:latin typeface="Times New Roman" panose="02020603050405020304" pitchFamily="18" charset="0"/>
                          <a:cs typeface="Times New Roman" panose="02020603050405020304" pitchFamily="18" charset="0"/>
                        </a:rPr>
                        <a:t>214</a:t>
                      </a:r>
                      <a:r>
                        <a:rPr lang="en-US" sz="1800" b="1" u="none" strike="noStrike" dirty="0">
                          <a:effectLst/>
                          <a:latin typeface="Times New Roman" panose="02020603050405020304" pitchFamily="18" charset="0"/>
                          <a:cs typeface="Times New Roman" panose="02020603050405020304" pitchFamily="18" charset="0"/>
                        </a:rPr>
                        <a:t>.29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603543921"/>
                  </a:ext>
                </a:extLst>
              </a:tr>
              <a:tr h="485228">
                <a:tc gridSpan="2">
                  <a:txBody>
                    <a:bodyPr/>
                    <a:lstStyle/>
                    <a:p>
                      <a:pPr algn="ctr" fontAlgn="ctr"/>
                      <a:r>
                        <a:rPr lang="mn-MN" sz="1800" b="1" u="none" strike="noStrike" dirty="0">
                          <a:effectLst/>
                          <a:latin typeface="Times New Roman" panose="02020603050405020304" pitchFamily="18" charset="0"/>
                          <a:cs typeface="Times New Roman" panose="02020603050405020304" pitchFamily="18" charset="0"/>
                        </a:rPr>
                        <a:t>Үлдэглэл </a:t>
                      </a:r>
                      <a:endParaRPr lang="mn-MN"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a:txBody>
                    <a:bodyPr/>
                    <a:lstStyle/>
                    <a:p>
                      <a:pPr algn="ctr" fontAlgn="ctr"/>
                      <a:r>
                        <a:rPr lang="en-US" sz="1800" b="1" u="none" strike="noStrike" dirty="0">
                          <a:effectLst/>
                          <a:latin typeface="Times New Roman" panose="02020603050405020304" pitchFamily="18" charset="0"/>
                          <a:cs typeface="Times New Roman" panose="02020603050405020304" pitchFamily="18" charset="0"/>
                        </a:rPr>
                        <a:t>1</a:t>
                      </a:r>
                      <a:r>
                        <a:rPr lang="mn-MN" sz="1800" b="1" u="none" strike="noStrike">
                          <a:effectLst/>
                          <a:latin typeface="Times New Roman" panose="02020603050405020304" pitchFamily="18" charset="0"/>
                          <a:cs typeface="Times New Roman" panose="02020603050405020304" pitchFamily="18" charset="0"/>
                        </a:rPr>
                        <a:t>0,960</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800" b="1" u="none" strike="noStrike" dirty="0">
                          <a:effectLst/>
                          <a:latin typeface="Times New Roman" panose="02020603050405020304" pitchFamily="18" charset="0"/>
                          <a:cs typeface="Times New Roman" panose="02020603050405020304" pitchFamily="18" charset="0"/>
                        </a:rPr>
                        <a:t>                  </a:t>
                      </a:r>
                      <a:r>
                        <a:rPr lang="mn-MN" sz="1800" b="1" u="none" strike="noStrike" dirty="0">
                          <a:effectLst/>
                          <a:latin typeface="Times New Roman" panose="02020603050405020304" pitchFamily="18" charset="0"/>
                          <a:cs typeface="Times New Roman" panose="02020603050405020304" pitchFamily="18" charset="0"/>
                        </a:rPr>
                        <a:t>163</a:t>
                      </a:r>
                      <a:r>
                        <a:rPr lang="en-US" sz="1800" b="1" u="none" strike="noStrike" dirty="0">
                          <a:effectLst/>
                          <a:latin typeface="Times New Roman" panose="02020603050405020304" pitchFamily="18" charset="0"/>
                          <a:cs typeface="Times New Roman" panose="02020603050405020304" pitchFamily="18" charset="0"/>
                        </a:rPr>
                        <a:t>,</a:t>
                      </a:r>
                      <a:r>
                        <a:rPr lang="mn-MN" sz="1800" b="1" u="none" strike="noStrike" dirty="0">
                          <a:effectLst/>
                          <a:latin typeface="Times New Roman" panose="02020603050405020304" pitchFamily="18" charset="0"/>
                          <a:cs typeface="Times New Roman" panose="02020603050405020304" pitchFamily="18" charset="0"/>
                        </a:rPr>
                        <a:t>106</a:t>
                      </a:r>
                      <a:r>
                        <a:rPr lang="en-US" sz="1800" b="1" u="none" strike="noStrike" dirty="0">
                          <a:effectLst/>
                          <a:latin typeface="Times New Roman" panose="02020603050405020304" pitchFamily="18" charset="0"/>
                          <a:cs typeface="Times New Roman" panose="02020603050405020304" pitchFamily="18" charset="0"/>
                        </a:rPr>
                        <a:t>.71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373087365"/>
                  </a:ext>
                </a:extLst>
              </a:tr>
            </a:tbl>
          </a:graphicData>
        </a:graphic>
      </p:graphicFrame>
      <p:pic>
        <p:nvPicPr>
          <p:cNvPr id="4" name="Picture 3">
            <a:extLst>
              <a:ext uri="{FF2B5EF4-FFF2-40B4-BE49-F238E27FC236}">
                <a16:creationId xmlns:a16="http://schemas.microsoft.com/office/drawing/2014/main" id="{0C2EEF9D-8ED1-124E-245B-0FF366280C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13527" y="5750"/>
            <a:ext cx="2795409" cy="1028042"/>
          </a:xfrm>
          <a:prstGeom prst="rect">
            <a:avLst/>
          </a:prstGeom>
          <a:noFill/>
          <a:ln>
            <a:noFill/>
          </a:ln>
        </p:spPr>
      </p:pic>
      <p:grpSp>
        <p:nvGrpSpPr>
          <p:cNvPr id="5" name="Group 4">
            <a:extLst>
              <a:ext uri="{FF2B5EF4-FFF2-40B4-BE49-F238E27FC236}">
                <a16:creationId xmlns:a16="http://schemas.microsoft.com/office/drawing/2014/main" id="{8C0A39B2-678A-78C2-FF70-D2D81FDFEF71}"/>
              </a:ext>
            </a:extLst>
          </p:cNvPr>
          <p:cNvGrpSpPr/>
          <p:nvPr/>
        </p:nvGrpSpPr>
        <p:grpSpPr>
          <a:xfrm>
            <a:off x="152399" y="118640"/>
            <a:ext cx="11834862" cy="6555237"/>
            <a:chOff x="228600" y="228600"/>
            <a:chExt cx="8580975" cy="6413810"/>
          </a:xfrm>
          <a:pattFill prst="zigZag">
            <a:fgClr>
              <a:srgbClr val="FFFF00"/>
            </a:fgClr>
            <a:bgClr>
              <a:schemeClr val="bg1"/>
            </a:bgClr>
          </a:pattFill>
        </p:grpSpPr>
        <p:cxnSp>
          <p:nvCxnSpPr>
            <p:cNvPr id="6" name="Straight Connector 5">
              <a:extLst>
                <a:ext uri="{FF2B5EF4-FFF2-40B4-BE49-F238E27FC236}">
                  <a16:creationId xmlns:a16="http://schemas.microsoft.com/office/drawing/2014/main" id="{35CE2C22-5DE5-DB59-F1F2-FD9C651DDF5D}"/>
                </a:ext>
              </a:extLst>
            </p:cNvPr>
            <p:cNvCxnSpPr>
              <a:cxnSpLocks/>
            </p:cNvCxnSpPr>
            <p:nvPr/>
          </p:nvCxnSpPr>
          <p:spPr>
            <a:xfrm flipH="1">
              <a:off x="228600" y="228600"/>
              <a:ext cx="6789553" cy="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7" name="Straight Connector 6">
              <a:extLst>
                <a:ext uri="{FF2B5EF4-FFF2-40B4-BE49-F238E27FC236}">
                  <a16:creationId xmlns:a16="http://schemas.microsoft.com/office/drawing/2014/main" id="{B974A2A7-E9DD-DB38-FED6-CBB935323D87}"/>
                </a:ext>
              </a:extLst>
            </p:cNvPr>
            <p:cNvCxnSpPr>
              <a:cxnSpLocks/>
            </p:cNvCxnSpPr>
            <p:nvPr/>
          </p:nvCxnSpPr>
          <p:spPr>
            <a:xfrm>
              <a:off x="228600" y="228600"/>
              <a:ext cx="0" cy="640080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8" name="Straight Connector 7">
              <a:extLst>
                <a:ext uri="{FF2B5EF4-FFF2-40B4-BE49-F238E27FC236}">
                  <a16:creationId xmlns:a16="http://schemas.microsoft.com/office/drawing/2014/main" id="{4F3003CB-0F89-1190-3228-308CF611B0FD}"/>
                </a:ext>
              </a:extLst>
            </p:cNvPr>
            <p:cNvCxnSpPr>
              <a:cxnSpLocks/>
            </p:cNvCxnSpPr>
            <p:nvPr/>
          </p:nvCxnSpPr>
          <p:spPr>
            <a:xfrm flipH="1" flipV="1">
              <a:off x="228600" y="6629400"/>
              <a:ext cx="8580975" cy="13009"/>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9" name="Straight Connector 8">
              <a:extLst>
                <a:ext uri="{FF2B5EF4-FFF2-40B4-BE49-F238E27FC236}">
                  <a16:creationId xmlns:a16="http://schemas.microsoft.com/office/drawing/2014/main" id="{614D6D61-9524-9756-8039-FA76222A28E4}"/>
                </a:ext>
              </a:extLst>
            </p:cNvPr>
            <p:cNvCxnSpPr>
              <a:cxnSpLocks/>
            </p:cNvCxnSpPr>
            <p:nvPr/>
          </p:nvCxnSpPr>
          <p:spPr>
            <a:xfrm>
              <a:off x="8809575" y="645638"/>
              <a:ext cx="0" cy="5996772"/>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grpSp>
      <p:cxnSp>
        <p:nvCxnSpPr>
          <p:cNvPr id="10" name="Straight Connector 9">
            <a:extLst>
              <a:ext uri="{FF2B5EF4-FFF2-40B4-BE49-F238E27FC236}">
                <a16:creationId xmlns:a16="http://schemas.microsoft.com/office/drawing/2014/main" id="{1F3DCF1E-5E93-82A7-DE22-5D79DAE52CFE}"/>
              </a:ext>
            </a:extLst>
          </p:cNvPr>
          <p:cNvCxnSpPr>
            <a:cxnSpLocks/>
          </p:cNvCxnSpPr>
          <p:nvPr/>
        </p:nvCxnSpPr>
        <p:spPr>
          <a:xfrm>
            <a:off x="2627790" y="959349"/>
            <a:ext cx="6187736" cy="0"/>
          </a:xfrm>
          <a:prstGeom prst="line">
            <a:avLst/>
          </a:prstGeom>
          <a:ln w="57150">
            <a:solidFill>
              <a:srgbClr val="00B050"/>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995276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7F0DC65-5E87-96AB-CA98-BB238A3269A2}"/>
              </a:ext>
            </a:extLst>
          </p:cNvPr>
          <p:cNvPicPr>
            <a:picLocks noChangeAspect="1"/>
          </p:cNvPicPr>
          <p:nvPr/>
        </p:nvPicPr>
        <p:blipFill>
          <a:blip r:embed="rId2"/>
          <a:stretch>
            <a:fillRect/>
          </a:stretch>
        </p:blipFill>
        <p:spPr>
          <a:xfrm>
            <a:off x="5362114" y="1434338"/>
            <a:ext cx="5848812" cy="3171825"/>
          </a:xfrm>
          <a:prstGeom prst="rect">
            <a:avLst/>
          </a:prstGeom>
        </p:spPr>
      </p:pic>
      <p:sp>
        <p:nvSpPr>
          <p:cNvPr id="3" name="TextBox 2">
            <a:extLst>
              <a:ext uri="{FF2B5EF4-FFF2-40B4-BE49-F238E27FC236}">
                <a16:creationId xmlns:a16="http://schemas.microsoft.com/office/drawing/2014/main" id="{B9A6F278-60BE-9828-F3C2-49DD38EF8B26}"/>
              </a:ext>
            </a:extLst>
          </p:cNvPr>
          <p:cNvSpPr txBox="1"/>
          <p:nvPr/>
        </p:nvSpPr>
        <p:spPr>
          <a:xfrm>
            <a:off x="1109709" y="1819922"/>
            <a:ext cx="4394446" cy="1200329"/>
          </a:xfrm>
          <a:prstGeom prst="rect">
            <a:avLst/>
          </a:prstGeom>
          <a:noFill/>
        </p:spPr>
        <p:txBody>
          <a:bodyPr wrap="square" rtlCol="0">
            <a:spAutoFit/>
          </a:bodyPr>
          <a:lstStyle/>
          <a:p>
            <a:r>
              <a:rPr lang="mn-MN" sz="2400" b="1" dirty="0">
                <a:latin typeface="Times New Roman" panose="02020603050405020304" pitchFamily="18" charset="0"/>
                <a:cs typeface="Times New Roman" panose="02020603050405020304" pitchFamily="18" charset="0"/>
              </a:rPr>
              <a:t>САНГААС 2022 ОНД БАРАГДУУЛСАН ӨГЛӨГИЙН ЖАГСААЛТ</a:t>
            </a:r>
            <a:endParaRPr lang="en-US" sz="2400"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2FD9DA8-DD17-1A92-BF89-67C9FF024C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2627" y="0"/>
            <a:ext cx="2828791" cy="711505"/>
          </a:xfrm>
          <a:prstGeom prst="rect">
            <a:avLst/>
          </a:prstGeom>
        </p:spPr>
      </p:pic>
    </p:spTree>
    <p:extLst>
      <p:ext uri="{BB962C8B-B14F-4D97-AF65-F5344CB8AC3E}">
        <p14:creationId xmlns:p14="http://schemas.microsoft.com/office/powerpoint/2010/main" val="4056028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A6E4-85E6-2309-C277-A740A242CB27}"/>
              </a:ext>
            </a:extLst>
          </p:cNvPr>
          <p:cNvSpPr>
            <a:spLocks noGrp="1"/>
          </p:cNvSpPr>
          <p:nvPr>
            <p:ph type="title"/>
          </p:nvPr>
        </p:nvSpPr>
        <p:spPr/>
        <p:txBody>
          <a:bodyPr>
            <a:normAutofit/>
          </a:bodyPr>
          <a:lstStyle/>
          <a:p>
            <a:r>
              <a:rPr lang="mn-MN" sz="2800" b="1" dirty="0">
                <a:latin typeface="Times New Roman" panose="02020603050405020304" pitchFamily="18" charset="0"/>
                <a:cs typeface="Times New Roman" panose="02020603050405020304" pitchFamily="18" charset="0"/>
              </a:rPr>
              <a:t>			Өр төлбөрийн нэгдсэн мэдээлэл</a:t>
            </a:r>
            <a:br>
              <a:rPr lang="mn-MN" sz="2800" b="1" dirty="0"/>
            </a:br>
            <a:endParaRPr lang="en-US" sz="2800" b="1" dirty="0"/>
          </a:p>
        </p:txBody>
      </p:sp>
      <p:cxnSp>
        <p:nvCxnSpPr>
          <p:cNvPr id="4" name="Straight Connector 3">
            <a:extLst>
              <a:ext uri="{FF2B5EF4-FFF2-40B4-BE49-F238E27FC236}">
                <a16:creationId xmlns:a16="http://schemas.microsoft.com/office/drawing/2014/main" id="{75C677CC-334A-3464-5382-1672219EF8EF}"/>
              </a:ext>
            </a:extLst>
          </p:cNvPr>
          <p:cNvCxnSpPr>
            <a:cxnSpLocks/>
          </p:cNvCxnSpPr>
          <p:nvPr/>
        </p:nvCxnSpPr>
        <p:spPr>
          <a:xfrm>
            <a:off x="3719744" y="1162225"/>
            <a:ext cx="5024761" cy="0"/>
          </a:xfrm>
          <a:prstGeom prst="line">
            <a:avLst/>
          </a:prstGeom>
          <a:ln w="57150">
            <a:solidFill>
              <a:srgbClr val="00B050"/>
            </a:solidFill>
          </a:ln>
        </p:spPr>
        <p:style>
          <a:lnRef idx="3">
            <a:schemeClr val="accent4"/>
          </a:lnRef>
          <a:fillRef idx="0">
            <a:schemeClr val="accent4"/>
          </a:fillRef>
          <a:effectRef idx="2">
            <a:schemeClr val="accent4"/>
          </a:effectRef>
          <a:fontRef idx="minor">
            <a:schemeClr val="tx1"/>
          </a:fontRef>
        </p:style>
      </p:cxnSp>
      <p:pic>
        <p:nvPicPr>
          <p:cNvPr id="5" name="Picture 4">
            <a:extLst>
              <a:ext uri="{FF2B5EF4-FFF2-40B4-BE49-F238E27FC236}">
                <a16:creationId xmlns:a16="http://schemas.microsoft.com/office/drawing/2014/main" id="{5B607DA7-5DA7-DE73-1BEC-01FB7E83B4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13527" y="5750"/>
            <a:ext cx="2795409" cy="1028042"/>
          </a:xfrm>
          <a:prstGeom prst="rect">
            <a:avLst/>
          </a:prstGeom>
          <a:noFill/>
          <a:ln>
            <a:noFill/>
          </a:ln>
        </p:spPr>
      </p:pic>
      <p:grpSp>
        <p:nvGrpSpPr>
          <p:cNvPr id="6" name="Group 5">
            <a:extLst>
              <a:ext uri="{FF2B5EF4-FFF2-40B4-BE49-F238E27FC236}">
                <a16:creationId xmlns:a16="http://schemas.microsoft.com/office/drawing/2014/main" id="{E045C85F-085C-BEFC-C17E-BDB0617E9420}"/>
              </a:ext>
            </a:extLst>
          </p:cNvPr>
          <p:cNvGrpSpPr/>
          <p:nvPr/>
        </p:nvGrpSpPr>
        <p:grpSpPr>
          <a:xfrm>
            <a:off x="152399" y="118640"/>
            <a:ext cx="11834862" cy="6555237"/>
            <a:chOff x="228600" y="228600"/>
            <a:chExt cx="8580975" cy="6413810"/>
          </a:xfrm>
          <a:pattFill prst="zigZag">
            <a:fgClr>
              <a:srgbClr val="FFFF00"/>
            </a:fgClr>
            <a:bgClr>
              <a:schemeClr val="bg1"/>
            </a:bgClr>
          </a:pattFill>
        </p:grpSpPr>
        <p:cxnSp>
          <p:nvCxnSpPr>
            <p:cNvPr id="7" name="Straight Connector 6">
              <a:extLst>
                <a:ext uri="{FF2B5EF4-FFF2-40B4-BE49-F238E27FC236}">
                  <a16:creationId xmlns:a16="http://schemas.microsoft.com/office/drawing/2014/main" id="{FC9E1F77-C590-8DD0-49F7-FA988EDBAA81}"/>
                </a:ext>
              </a:extLst>
            </p:cNvPr>
            <p:cNvCxnSpPr>
              <a:cxnSpLocks/>
            </p:cNvCxnSpPr>
            <p:nvPr/>
          </p:nvCxnSpPr>
          <p:spPr>
            <a:xfrm flipH="1">
              <a:off x="228600" y="228600"/>
              <a:ext cx="6789553" cy="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8" name="Straight Connector 7">
              <a:extLst>
                <a:ext uri="{FF2B5EF4-FFF2-40B4-BE49-F238E27FC236}">
                  <a16:creationId xmlns:a16="http://schemas.microsoft.com/office/drawing/2014/main" id="{544B19D1-F8C8-D4CB-63EF-35AF9B508EB1}"/>
                </a:ext>
              </a:extLst>
            </p:cNvPr>
            <p:cNvCxnSpPr>
              <a:cxnSpLocks/>
            </p:cNvCxnSpPr>
            <p:nvPr/>
          </p:nvCxnSpPr>
          <p:spPr>
            <a:xfrm>
              <a:off x="228600" y="228600"/>
              <a:ext cx="0" cy="6400800"/>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9" name="Straight Connector 8">
              <a:extLst>
                <a:ext uri="{FF2B5EF4-FFF2-40B4-BE49-F238E27FC236}">
                  <a16:creationId xmlns:a16="http://schemas.microsoft.com/office/drawing/2014/main" id="{6B8C3749-BFE0-22AE-A94A-8A98E18C8F32}"/>
                </a:ext>
              </a:extLst>
            </p:cNvPr>
            <p:cNvCxnSpPr>
              <a:cxnSpLocks/>
            </p:cNvCxnSpPr>
            <p:nvPr/>
          </p:nvCxnSpPr>
          <p:spPr>
            <a:xfrm flipH="1" flipV="1">
              <a:off x="228600" y="6629400"/>
              <a:ext cx="8580975" cy="13009"/>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10" name="Straight Connector 9">
              <a:extLst>
                <a:ext uri="{FF2B5EF4-FFF2-40B4-BE49-F238E27FC236}">
                  <a16:creationId xmlns:a16="http://schemas.microsoft.com/office/drawing/2014/main" id="{94B25BE2-C5E5-48FB-7A1D-F6AD79312394}"/>
                </a:ext>
              </a:extLst>
            </p:cNvPr>
            <p:cNvCxnSpPr>
              <a:cxnSpLocks/>
            </p:cNvCxnSpPr>
            <p:nvPr/>
          </p:nvCxnSpPr>
          <p:spPr>
            <a:xfrm>
              <a:off x="8809575" y="645638"/>
              <a:ext cx="0" cy="5996772"/>
            </a:xfrm>
            <a:prstGeom prst="line">
              <a:avLst/>
            </a:prstGeom>
            <a:grpFill/>
            <a:ln>
              <a:solidFill>
                <a:srgbClr val="00B050"/>
              </a:solidFill>
            </a:ln>
          </p:spPr>
          <p:style>
            <a:lnRef idx="3">
              <a:schemeClr val="accent6"/>
            </a:lnRef>
            <a:fillRef idx="0">
              <a:schemeClr val="accent6"/>
            </a:fillRef>
            <a:effectRef idx="2">
              <a:schemeClr val="accent6"/>
            </a:effectRef>
            <a:fontRef idx="minor">
              <a:schemeClr val="tx1"/>
            </a:fontRef>
          </p:style>
        </p:cxnSp>
      </p:grpSp>
      <p:graphicFrame>
        <p:nvGraphicFramePr>
          <p:cNvPr id="3" name="Table 2">
            <a:extLst>
              <a:ext uri="{FF2B5EF4-FFF2-40B4-BE49-F238E27FC236}">
                <a16:creationId xmlns:a16="http://schemas.microsoft.com/office/drawing/2014/main" id="{3FEA183F-69B0-6C62-E4B8-96FC11D6D97B}"/>
              </a:ext>
            </a:extLst>
          </p:cNvPr>
          <p:cNvGraphicFramePr>
            <a:graphicFrameLocks noGrp="1"/>
          </p:cNvGraphicFramePr>
          <p:nvPr>
            <p:extLst>
              <p:ext uri="{D42A27DB-BD31-4B8C-83A1-F6EECF244321}">
                <p14:modId xmlns:p14="http://schemas.microsoft.com/office/powerpoint/2010/main" val="2478808597"/>
              </p:ext>
            </p:extLst>
          </p:nvPr>
        </p:nvGraphicFramePr>
        <p:xfrm>
          <a:off x="675022" y="1731145"/>
          <a:ext cx="10789613" cy="4616383"/>
        </p:xfrm>
        <a:graphic>
          <a:graphicData uri="http://schemas.openxmlformats.org/drawingml/2006/table">
            <a:tbl>
              <a:tblPr>
                <a:tableStyleId>{5C22544A-7EE6-4342-B048-85BDC9FD1C3A}</a:tableStyleId>
              </a:tblPr>
              <a:tblGrid>
                <a:gridCol w="377227">
                  <a:extLst>
                    <a:ext uri="{9D8B030D-6E8A-4147-A177-3AD203B41FA5}">
                      <a16:colId xmlns:a16="http://schemas.microsoft.com/office/drawing/2014/main" val="832024561"/>
                    </a:ext>
                  </a:extLst>
                </a:gridCol>
                <a:gridCol w="2088131">
                  <a:extLst>
                    <a:ext uri="{9D8B030D-6E8A-4147-A177-3AD203B41FA5}">
                      <a16:colId xmlns:a16="http://schemas.microsoft.com/office/drawing/2014/main" val="1902877750"/>
                    </a:ext>
                  </a:extLst>
                </a:gridCol>
                <a:gridCol w="2031749">
                  <a:extLst>
                    <a:ext uri="{9D8B030D-6E8A-4147-A177-3AD203B41FA5}">
                      <a16:colId xmlns:a16="http://schemas.microsoft.com/office/drawing/2014/main" val="1575787381"/>
                    </a:ext>
                  </a:extLst>
                </a:gridCol>
                <a:gridCol w="1912252">
                  <a:extLst>
                    <a:ext uri="{9D8B030D-6E8A-4147-A177-3AD203B41FA5}">
                      <a16:colId xmlns:a16="http://schemas.microsoft.com/office/drawing/2014/main" val="462999828"/>
                    </a:ext>
                  </a:extLst>
                </a:gridCol>
                <a:gridCol w="1491448">
                  <a:extLst>
                    <a:ext uri="{9D8B030D-6E8A-4147-A177-3AD203B41FA5}">
                      <a16:colId xmlns:a16="http://schemas.microsoft.com/office/drawing/2014/main" val="3227983828"/>
                    </a:ext>
                  </a:extLst>
                </a:gridCol>
                <a:gridCol w="994299">
                  <a:extLst>
                    <a:ext uri="{9D8B030D-6E8A-4147-A177-3AD203B41FA5}">
                      <a16:colId xmlns:a16="http://schemas.microsoft.com/office/drawing/2014/main" val="1950775847"/>
                    </a:ext>
                  </a:extLst>
                </a:gridCol>
                <a:gridCol w="918083">
                  <a:extLst>
                    <a:ext uri="{9D8B030D-6E8A-4147-A177-3AD203B41FA5}">
                      <a16:colId xmlns:a16="http://schemas.microsoft.com/office/drawing/2014/main" val="706067776"/>
                    </a:ext>
                  </a:extLst>
                </a:gridCol>
                <a:gridCol w="976424">
                  <a:extLst>
                    <a:ext uri="{9D8B030D-6E8A-4147-A177-3AD203B41FA5}">
                      <a16:colId xmlns:a16="http://schemas.microsoft.com/office/drawing/2014/main" val="2629228042"/>
                    </a:ext>
                  </a:extLst>
                </a:gridCol>
              </a:tblGrid>
              <a:tr h="670869">
                <a:tc rowSpan="2">
                  <a:txBody>
                    <a:bodyPr/>
                    <a:lstStyle/>
                    <a:p>
                      <a:pPr algn="ctr" fontAlgn="ctr"/>
                      <a:r>
                        <a:rPr lang="en-US" sz="1400" b="1" u="none" strike="noStrike" dirty="0">
                          <a:effectLst/>
                          <a:latin typeface="Times New Roman" panose="02020603050405020304" pitchFamily="18" charset="0"/>
                          <a:cs typeface="Times New Roman" panose="02020603050405020304" pitchFamily="18" charset="0"/>
                        </a:rPr>
                        <a:t>№</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rowSpan="2">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Ангилал</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gridSpan="2">
                  <a:txBody>
                    <a:bodyPr/>
                    <a:lstStyle/>
                    <a:p>
                      <a:pPr algn="ctr" fontAlgn="ctr"/>
                      <a:r>
                        <a:rPr lang="ru-RU" sz="1400" b="1" u="none" strike="noStrike" dirty="0">
                          <a:effectLst/>
                          <a:latin typeface="Times New Roman" panose="02020603050405020304" pitchFamily="18" charset="0"/>
                          <a:cs typeface="Times New Roman" panose="02020603050405020304" pitchFamily="18" charset="0"/>
                        </a:rPr>
                        <a:t>Огноо : 2022-</a:t>
                      </a:r>
                      <a:r>
                        <a:rPr lang="mn-MN" sz="1400" b="1" u="none" strike="noStrike" dirty="0">
                          <a:effectLst/>
                          <a:latin typeface="Times New Roman" panose="02020603050405020304" pitchFamily="18" charset="0"/>
                          <a:cs typeface="Times New Roman" panose="02020603050405020304" pitchFamily="18" charset="0"/>
                        </a:rPr>
                        <a:t>12</a:t>
                      </a:r>
                      <a:r>
                        <a:rPr lang="ru-RU" sz="1400" b="1" u="none" strike="noStrike" dirty="0">
                          <a:effectLst/>
                          <a:latin typeface="Times New Roman" panose="02020603050405020304" pitchFamily="18" charset="0"/>
                          <a:cs typeface="Times New Roman" panose="02020603050405020304" pitchFamily="18" charset="0"/>
                        </a:rPr>
                        <a:t>-</a:t>
                      </a:r>
                      <a:r>
                        <a:rPr lang="mn-MN" sz="1400" b="1" u="none" strike="noStrike" dirty="0">
                          <a:effectLst/>
                          <a:latin typeface="Times New Roman" panose="02020603050405020304" pitchFamily="18" charset="0"/>
                          <a:cs typeface="Times New Roman" panose="02020603050405020304" pitchFamily="18" charset="0"/>
                        </a:rPr>
                        <a:t>31</a:t>
                      </a:r>
                      <a:endParaRPr lang="ru-RU"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pPr algn="ctr" fontAlgn="ctr"/>
                      <a:r>
                        <a:rPr lang="ru-RU" sz="1200" b="1" u="none" strike="noStrike" dirty="0">
                          <a:effectLst/>
                          <a:latin typeface="Times New Roman" panose="02020603050405020304" pitchFamily="18" charset="0"/>
                          <a:cs typeface="Times New Roman" panose="02020603050405020304" pitchFamily="18" charset="0"/>
                        </a:rPr>
                        <a:t>Огноо : 2022-</a:t>
                      </a:r>
                      <a:r>
                        <a:rPr lang="mn-MN" sz="1200" b="1" u="none" strike="noStrike" dirty="0">
                          <a:effectLst/>
                          <a:latin typeface="Times New Roman" panose="02020603050405020304" pitchFamily="18" charset="0"/>
                          <a:cs typeface="Times New Roman" panose="02020603050405020304" pitchFamily="18" charset="0"/>
                        </a:rPr>
                        <a:t>12</a:t>
                      </a:r>
                      <a:r>
                        <a:rPr lang="ru-RU" sz="1200" b="1" u="none" strike="noStrike" dirty="0">
                          <a:effectLst/>
                          <a:latin typeface="Times New Roman" panose="02020603050405020304" pitchFamily="18" charset="0"/>
                          <a:cs typeface="Times New Roman" panose="02020603050405020304" pitchFamily="18" charset="0"/>
                        </a:rPr>
                        <a:t>-</a:t>
                      </a:r>
                      <a:r>
                        <a:rPr lang="mn-MN" sz="1200" b="1" u="none" strike="noStrike" dirty="0">
                          <a:effectLst/>
                          <a:latin typeface="Times New Roman" panose="02020603050405020304" pitchFamily="18" charset="0"/>
                          <a:cs typeface="Times New Roman" panose="02020603050405020304" pitchFamily="18" charset="0"/>
                        </a:rPr>
                        <a:t>31</a:t>
                      </a:r>
                      <a:endParaRPr lang="ru-RU"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gridSpan="2">
                  <a:txBody>
                    <a:bodyPr/>
                    <a:lstStyle/>
                    <a:p>
                      <a:pPr algn="ctr" fontAlgn="ctr"/>
                      <a:r>
                        <a:rPr lang="mn-MN" sz="1400" b="1" u="none" strike="noStrike">
                          <a:effectLst/>
                          <a:latin typeface="Times New Roman" panose="02020603050405020304" pitchFamily="18" charset="0"/>
                          <a:cs typeface="Times New Roman" panose="02020603050405020304" pitchFamily="18" charset="0"/>
                        </a:rPr>
                        <a:t>Хугацаа хэтэрсэн</a:t>
                      </a:r>
                      <a:endParaRPr lang="mn-MN"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tc gridSpan="2">
                  <a:txBody>
                    <a:bodyPr/>
                    <a:lstStyle/>
                    <a:p>
                      <a:pPr algn="ctr" fontAlgn="ctr"/>
                      <a:r>
                        <a:rPr lang="mn-MN" sz="1400" b="1" u="none" strike="noStrike" dirty="0">
                          <a:effectLst/>
                          <a:latin typeface="Times New Roman" panose="02020603050405020304" pitchFamily="18" charset="0"/>
                          <a:cs typeface="Times New Roman" panose="02020603050405020304" pitchFamily="18" charset="0"/>
                        </a:rPr>
                        <a:t>Хугацаандаа</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endParaRPr lang="en-US"/>
                    </a:p>
                  </a:txBody>
                  <a:tcPr/>
                </a:tc>
                <a:extLst>
                  <a:ext uri="{0D108BD9-81ED-4DB2-BD59-A6C34878D82A}">
                    <a16:rowId xmlns:a16="http://schemas.microsoft.com/office/drawing/2014/main" val="593829732"/>
                  </a:ext>
                </a:extLst>
              </a:tr>
              <a:tr h="898418">
                <a:tc vMerge="1">
                  <a:txBody>
                    <a:bodyPr/>
                    <a:lstStyle/>
                    <a:p>
                      <a:endParaRPr lang="en-US"/>
                    </a:p>
                  </a:txBody>
                  <a:tcPr>
                    <a:lnT w="12700" cap="flat" cmpd="sng" algn="ctr">
                      <a:solidFill>
                        <a:schemeClr val="accent6">
                          <a:lumMod val="50000"/>
                        </a:schemeClr>
                      </a:solidFill>
                      <a:prstDash val="solid"/>
                      <a:round/>
                      <a:headEnd type="none" w="med" len="med"/>
                      <a:tailEnd type="none" w="med" len="med"/>
                    </a:lnT>
                  </a:tcPr>
                </a:tc>
                <a:tc vMerge="1">
                  <a:txBody>
                    <a:bodyPr/>
                    <a:lstStyle/>
                    <a:p>
                      <a:endParaRPr lang="en-US"/>
                    </a:p>
                  </a:txBody>
                  <a:tcPr>
                    <a:lnT w="12700" cap="flat" cmpd="sng" algn="ctr">
                      <a:solidFill>
                        <a:schemeClr val="accent6">
                          <a:lumMod val="50000"/>
                        </a:schemeClr>
                      </a:solidFill>
                      <a:prstDash val="solid"/>
                      <a:round/>
                      <a:headEnd type="none" w="med" len="med"/>
                      <a:tailEnd type="none" w="med" len="med"/>
                    </a:lnT>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br>
                        <a:rPr lang="mn-MN" sz="1400" b="1" u="none" strike="noStrike" dirty="0">
                          <a:effectLst/>
                          <a:latin typeface="Times New Roman" panose="02020603050405020304" pitchFamily="18" charset="0"/>
                          <a:cs typeface="Times New Roman" panose="02020603050405020304" pitchFamily="18" charset="0"/>
                        </a:rPr>
                      </a:br>
                      <a:r>
                        <a:rPr lang="mn-MN" sz="1400" b="1" u="none" strike="noStrike" dirty="0">
                          <a:effectLst/>
                          <a:latin typeface="Times New Roman" panose="02020603050405020304" pitchFamily="18" charset="0"/>
                          <a:cs typeface="Times New Roman" panose="02020603050405020304" pitchFamily="18" charset="0"/>
                        </a:rPr>
                        <a:t>Харилцагчийн тоо /давхардсан тоо/</a:t>
                      </a: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p>
                      <a:pPr algn="ctr" fontAlgn="ctr"/>
                      <a:endParaRPr lang="mn-M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mn-MN" sz="1400" b="1" i="0" u="none" strike="noStrike" dirty="0">
                          <a:solidFill>
                            <a:srgbClr val="000000"/>
                          </a:solidFill>
                          <a:effectLst/>
                          <a:latin typeface="Times New Roman" panose="02020603050405020304" pitchFamily="18" charset="0"/>
                          <a:cs typeface="Times New Roman" panose="02020603050405020304" pitchFamily="18" charset="0"/>
                        </a:rPr>
                      </a:br>
                      <a:r>
                        <a:rPr lang="mn-MN" sz="1400" b="1" i="0" u="none" strike="noStrike" dirty="0">
                          <a:solidFill>
                            <a:srgbClr val="000000"/>
                          </a:solidFill>
                          <a:effectLst/>
                          <a:latin typeface="Times New Roman" panose="02020603050405020304" pitchFamily="18" charset="0"/>
                          <a:cs typeface="Times New Roman" panose="02020603050405020304" pitchFamily="18" charset="0"/>
                        </a:rPr>
                        <a:t>         Авлага /сая,төг/</a:t>
                      </a:r>
                    </a:p>
                    <a:p>
                      <a:endParaRPr lang="en-US" sz="1400" dirty="0">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r>
                        <a:rPr lang="mn-MN" sz="1400" b="1" u="none" strike="noStrike" dirty="0">
                          <a:effectLst/>
                          <a:latin typeface="Times New Roman" panose="02020603050405020304" pitchFamily="18" charset="0"/>
                          <a:cs typeface="Times New Roman" panose="02020603050405020304" pitchFamily="18" charset="0"/>
                        </a:rPr>
                        <a:t>     Харилцаг    чийн тоо</a:t>
                      </a:r>
                      <a:endParaRPr lang="en-US" sz="1400" dirty="0">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r>
                        <a:rPr lang="mn-MN" sz="1400" b="1" u="none" strike="noStrike" dirty="0">
                          <a:effectLst/>
                          <a:latin typeface="Times New Roman" panose="02020603050405020304" pitchFamily="18" charset="0"/>
                          <a:cs typeface="Times New Roman" panose="02020603050405020304" pitchFamily="18" charset="0"/>
                        </a:rPr>
                        <a:t>       Дүн</a:t>
                      </a:r>
                      <a:endParaRPr lang="en-US" sz="1400" dirty="0">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r>
                        <a:rPr lang="mn-MN" sz="1400" b="1" u="none" strike="noStrike" dirty="0">
                          <a:effectLst/>
                          <a:latin typeface="Times New Roman" panose="02020603050405020304" pitchFamily="18" charset="0"/>
                          <a:cs typeface="Times New Roman" panose="02020603050405020304" pitchFamily="18" charset="0"/>
                        </a:rPr>
                        <a:t>  Харилцаг чийн тоо</a:t>
                      </a:r>
                      <a:endParaRPr lang="en-US" sz="1400" dirty="0">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r>
                        <a:rPr lang="mn-MN" sz="1400" b="1" u="none" strike="noStrike" dirty="0">
                          <a:effectLst/>
                          <a:latin typeface="Times New Roman" panose="02020603050405020304" pitchFamily="18" charset="0"/>
                          <a:cs typeface="Times New Roman" panose="02020603050405020304" pitchFamily="18" charset="0"/>
                        </a:rPr>
                        <a:t>   Дүн</a:t>
                      </a:r>
                      <a:endParaRPr lang="en-US" sz="1400" dirty="0">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963257072"/>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Үндсэн</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3548</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58,269.40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3548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58,269.40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3309677560"/>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Жимс, хүлэмж, хүнс</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1066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11,007.90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1066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11,007.90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 </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64904044"/>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Тэг эрдэнэшүүлэлт</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2,547.20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9</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2,547.20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 </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701305357"/>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КР-төсөл</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116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6,351.10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116</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dirty="0">
                          <a:effectLst/>
                          <a:latin typeface="Times New Roman" panose="02020603050405020304" pitchFamily="18" charset="0"/>
                          <a:cs typeface="Times New Roman" panose="02020603050405020304" pitchFamily="18" charset="0"/>
                        </a:rPr>
                        <a:t>6,351.10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 </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689398984"/>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БОТ</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5161</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16,759.90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5161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dirty="0">
                          <a:effectLst/>
                          <a:latin typeface="Times New Roman" panose="02020603050405020304" pitchFamily="18" charset="0"/>
                          <a:cs typeface="Times New Roman" panose="02020603050405020304" pitchFamily="18" charset="0"/>
                        </a:rPr>
                        <a:t>16,759.90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655799091"/>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БНХАУ техник</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591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42,912.30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366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dirty="0">
                          <a:effectLst/>
                          <a:latin typeface="Times New Roman" panose="02020603050405020304" pitchFamily="18" charset="0"/>
                          <a:cs typeface="Times New Roman" panose="02020603050405020304" pitchFamily="18" charset="0"/>
                        </a:rPr>
                        <a:t>18,432.80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168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24,479.50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49238183"/>
                  </a:ext>
                </a:extLst>
              </a:tr>
              <a:tr h="27577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7</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ОХУ техник</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324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17,295.80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324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dirty="0">
                          <a:effectLst/>
                          <a:latin typeface="Times New Roman" panose="02020603050405020304" pitchFamily="18" charset="0"/>
                          <a:cs typeface="Times New Roman" panose="02020603050405020304" pitchFamily="18" charset="0"/>
                        </a:rPr>
                        <a:t>17,295.80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3374410971"/>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БНБУ техник</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354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8,726.80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2,908.90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110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5,817.90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824649021"/>
                  </a:ext>
                </a:extLst>
              </a:tr>
              <a:tr h="232852">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Гурилын үйлдвэр</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14,875.50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14,875.50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1983922709"/>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МААҮХ</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771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24,003.20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20,322.30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dirty="0">
                          <a:effectLst/>
                          <a:latin typeface="Times New Roman" panose="02020603050405020304" pitchFamily="18" charset="0"/>
                          <a:cs typeface="Times New Roman" panose="02020603050405020304" pitchFamily="18" charset="0"/>
                        </a:rPr>
                        <a:t>3,680.90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873367314"/>
                  </a:ext>
                </a:extLst>
              </a:tr>
              <a:tr h="2569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Бусад</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dirty="0">
                          <a:effectLst/>
                          <a:latin typeface="Times New Roman" panose="02020603050405020304" pitchFamily="18" charset="0"/>
                          <a:cs typeface="Times New Roman" panose="02020603050405020304" pitchFamily="18" charset="0"/>
                        </a:rPr>
                        <a:t>20,550.00</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u="none" strike="noStrike">
                          <a:effectLst/>
                          <a:latin typeface="Times New Roman" panose="02020603050405020304" pitchFamily="18" charset="0"/>
                          <a:cs typeface="Times New Roman" panose="02020603050405020304" pitchFamily="18" charset="0"/>
                        </a:rPr>
                        <a:t>20,550.00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 </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3230614672"/>
                  </a:ext>
                </a:extLst>
              </a:tr>
              <a:tr h="225522">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 </a:t>
                      </a:r>
                      <a:r>
                        <a:rPr lang="mn-MN" sz="1200" b="1" u="none" strike="noStrike" dirty="0">
                          <a:effectLst/>
                          <a:latin typeface="Times New Roman" panose="02020603050405020304" pitchFamily="18" charset="0"/>
                          <a:cs typeface="Times New Roman" panose="02020603050405020304" pitchFamily="18" charset="0"/>
                        </a:rPr>
                        <a:t>НИЙТ</a:t>
                      </a:r>
                      <a:endParaRPr lang="mn-MN"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hMerge="1">
                  <a:txBody>
                    <a:bodyPr/>
                    <a:lstStyle/>
                    <a:p>
                      <a:pPr algn="l" fontAlgn="ctr"/>
                      <a:r>
                        <a:rPr lang="mn-MN" sz="1200" u="none" strike="noStrike" dirty="0">
                          <a:effectLst/>
                          <a:latin typeface="Times New Roman" panose="02020603050405020304" pitchFamily="18" charset="0"/>
                          <a:cs typeface="Times New Roman" panose="02020603050405020304" pitchFamily="18" charset="0"/>
                        </a:rPr>
                        <a:t>НИЙТ</a:t>
                      </a:r>
                      <a:endParaRPr lang="mn-MN"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12001</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223,299.20</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10651</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189,321.00</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278</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tc>
                  <a:txBody>
                    <a:bodyPr/>
                    <a:lstStyle/>
                    <a:p>
                      <a:pPr algn="r" fontAlgn="ctr"/>
                      <a:r>
                        <a:rPr lang="en-US" sz="1200" b="1" u="none" strike="noStrike" dirty="0">
                          <a:effectLst/>
                          <a:latin typeface="Times New Roman" panose="02020603050405020304" pitchFamily="18" charset="0"/>
                          <a:cs typeface="Times New Roman" panose="02020603050405020304" pitchFamily="18" charset="0"/>
                        </a:rPr>
                        <a:t>33,978.20</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pattFill prst="divot">
                      <a:fgClr>
                        <a:srgbClr val="FFFF00"/>
                      </a:fgClr>
                      <a:bgClr>
                        <a:schemeClr val="bg1"/>
                      </a:bgClr>
                    </a:pattFill>
                  </a:tcPr>
                </a:tc>
                <a:extLst>
                  <a:ext uri="{0D108BD9-81ED-4DB2-BD59-A6C34878D82A}">
                    <a16:rowId xmlns:a16="http://schemas.microsoft.com/office/drawing/2014/main" val="2655033163"/>
                  </a:ext>
                </a:extLst>
              </a:tr>
            </a:tbl>
          </a:graphicData>
        </a:graphic>
      </p:graphicFrame>
      <p:sp>
        <p:nvSpPr>
          <p:cNvPr id="15" name="TextBox 14">
            <a:extLst>
              <a:ext uri="{FF2B5EF4-FFF2-40B4-BE49-F238E27FC236}">
                <a16:creationId xmlns:a16="http://schemas.microsoft.com/office/drawing/2014/main" id="{942A40F9-C211-9AD7-20B6-191B75BCBE10}"/>
              </a:ext>
            </a:extLst>
          </p:cNvPr>
          <p:cNvSpPr txBox="1"/>
          <p:nvPr/>
        </p:nvSpPr>
        <p:spPr>
          <a:xfrm>
            <a:off x="10002323" y="1280276"/>
            <a:ext cx="1462314" cy="374148"/>
          </a:xfrm>
          <a:prstGeom prst="rect">
            <a:avLst/>
          </a:prstGeom>
          <a:noFill/>
        </p:spPr>
        <p:txBody>
          <a:bodyPr wrap="square">
            <a:spAutoFit/>
          </a:bodyPr>
          <a:lstStyle/>
          <a:p>
            <a:r>
              <a:rPr lang="en-US" i="1" dirty="0" err="1">
                <a:latin typeface="Times New Roman" panose="02020603050405020304" pitchFamily="18" charset="0"/>
                <a:cs typeface="Times New Roman" panose="02020603050405020304" pitchFamily="18" charset="0"/>
              </a:rPr>
              <a:t>Сая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төгрөг</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312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1883</TotalTime>
  <Words>860</Words>
  <Application>Microsoft Office PowerPoint</Application>
  <PresentationFormat>Widescreen</PresentationFormat>
  <Paragraphs>324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Times New Roman Mon</vt:lpstr>
      <vt:lpstr>Office Theme</vt:lpstr>
      <vt:lpstr>Монгол банкны зээлийн мэдээллийн санд бүртгэх </vt:lpstr>
      <vt:lpstr>                           Улаанбуудайгаар өр төлбөр барагдуулалт</vt:lpstr>
      <vt:lpstr>           Хууль шүүхийн байгууллагаар өр төлбөр барагдуулалт</vt:lpstr>
      <vt:lpstr>                    2022 онд барагдуулсан өр төлбөрийн нэгтгэл</vt:lpstr>
      <vt:lpstr>PowerPoint Presentation</vt:lpstr>
      <vt:lpstr>   Өр төлбөрийн нэгдсэн мэдээлэл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Ажлын V хэсгийн томилолтын ажлын тайлан</dc:title>
  <dc:creator>Chinzorig</dc:creator>
  <cp:lastModifiedBy>Dell</cp:lastModifiedBy>
  <cp:revision>111</cp:revision>
  <cp:lastPrinted>2023-01-18T02:17:29Z</cp:lastPrinted>
  <dcterms:created xsi:type="dcterms:W3CDTF">2022-11-16T00:35:33Z</dcterms:created>
  <dcterms:modified xsi:type="dcterms:W3CDTF">2023-04-10T09:28:27Z</dcterms:modified>
</cp:coreProperties>
</file>